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3.xml" ContentType="application/vnd.openxmlformats-officedocument.presentationml.tags+xml"/>
  <Override PartName="/ppt/notesSlides/notesSlide19.xml" ContentType="application/vnd.openxmlformats-officedocument.presentationml.notesSlide+xml"/>
  <Override PartName="/ppt/tags/tag14.xml" ContentType="application/vnd.openxmlformats-officedocument.presentationml.tags+xml"/>
  <Override PartName="/ppt/notesSlides/notesSlide20.xml" ContentType="application/vnd.openxmlformats-officedocument.presentationml.notesSlide+xml"/>
  <Override PartName="/ppt/tags/tag15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16.xml" ContentType="application/vnd.openxmlformats-officedocument.presentationml.tags+xml"/>
  <Override PartName="/ppt/notesSlides/notesSlide24.xml" ContentType="application/vnd.openxmlformats-officedocument.presentationml.notesSlide+xml"/>
  <Override PartName="/ppt/tags/tag17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18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69"/>
  </p:notesMasterIdLst>
  <p:handoutMasterIdLst>
    <p:handoutMasterId r:id="rId70"/>
  </p:handoutMasterIdLst>
  <p:sldIdLst>
    <p:sldId id="256" r:id="rId5"/>
    <p:sldId id="385" r:id="rId6"/>
    <p:sldId id="393" r:id="rId7"/>
    <p:sldId id="396" r:id="rId8"/>
    <p:sldId id="313" r:id="rId9"/>
    <p:sldId id="379" r:id="rId10"/>
    <p:sldId id="395" r:id="rId11"/>
    <p:sldId id="357" r:id="rId12"/>
    <p:sldId id="347" r:id="rId13"/>
    <p:sldId id="355" r:id="rId14"/>
    <p:sldId id="266" r:id="rId15"/>
    <p:sldId id="291" r:id="rId16"/>
    <p:sldId id="292" r:id="rId17"/>
    <p:sldId id="293" r:id="rId18"/>
    <p:sldId id="294" r:id="rId19"/>
    <p:sldId id="301" r:id="rId20"/>
    <p:sldId id="359" r:id="rId21"/>
    <p:sldId id="365" r:id="rId22"/>
    <p:sldId id="368" r:id="rId23"/>
    <p:sldId id="329" r:id="rId24"/>
    <p:sldId id="361" r:id="rId25"/>
    <p:sldId id="330" r:id="rId26"/>
    <p:sldId id="360" r:id="rId27"/>
    <p:sldId id="362" r:id="rId28"/>
    <p:sldId id="363" r:id="rId29"/>
    <p:sldId id="364" r:id="rId30"/>
    <p:sldId id="390" r:id="rId31"/>
    <p:sldId id="331" r:id="rId32"/>
    <p:sldId id="350" r:id="rId33"/>
    <p:sldId id="366" r:id="rId34"/>
    <p:sldId id="367" r:id="rId35"/>
    <p:sldId id="369" r:id="rId36"/>
    <p:sldId id="391" r:id="rId37"/>
    <p:sldId id="370" r:id="rId38"/>
    <p:sldId id="373" r:id="rId39"/>
    <p:sldId id="394" r:id="rId40"/>
    <p:sldId id="374" r:id="rId41"/>
    <p:sldId id="380" r:id="rId42"/>
    <p:sldId id="375" r:id="rId43"/>
    <p:sldId id="377" r:id="rId44"/>
    <p:sldId id="376" r:id="rId45"/>
    <p:sldId id="383" r:id="rId46"/>
    <p:sldId id="384" r:id="rId47"/>
    <p:sldId id="371" r:id="rId48"/>
    <p:sldId id="378" r:id="rId49"/>
    <p:sldId id="302" r:id="rId50"/>
    <p:sldId id="351" r:id="rId51"/>
    <p:sldId id="304" r:id="rId52"/>
    <p:sldId id="306" r:id="rId53"/>
    <p:sldId id="334" r:id="rId54"/>
    <p:sldId id="382" r:id="rId55"/>
    <p:sldId id="352" r:id="rId56"/>
    <p:sldId id="353" r:id="rId57"/>
    <p:sldId id="354" r:id="rId58"/>
    <p:sldId id="303" r:id="rId59"/>
    <p:sldId id="340" r:id="rId60"/>
    <p:sldId id="345" r:id="rId61"/>
    <p:sldId id="342" r:id="rId62"/>
    <p:sldId id="343" r:id="rId63"/>
    <p:sldId id="344" r:id="rId64"/>
    <p:sldId id="274" r:id="rId65"/>
    <p:sldId id="272" r:id="rId66"/>
    <p:sldId id="388" r:id="rId67"/>
    <p:sldId id="389" r:id="rId6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99" autoAdjust="0"/>
    <p:restoredTop sz="80435" autoAdjust="0"/>
  </p:normalViewPr>
  <p:slideViewPr>
    <p:cSldViewPr snapToGrid="0" snapToObjects="1">
      <p:cViewPr>
        <p:scale>
          <a:sx n="115" d="100"/>
          <a:sy n="115" d="100"/>
        </p:scale>
        <p:origin x="-360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193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70" Type="http://schemas.openxmlformats.org/officeDocument/2006/relationships/handoutMaster" Target="handoutMasters/handoutMaster1.xml"/><Relationship Id="rId71" Type="http://schemas.openxmlformats.org/officeDocument/2006/relationships/printerSettings" Target="printerSettings/printerSettings1.bin"/><Relationship Id="rId72" Type="http://schemas.openxmlformats.org/officeDocument/2006/relationships/presProps" Target="presProp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73" Type="http://schemas.openxmlformats.org/officeDocument/2006/relationships/viewProps" Target="viewProps.xml"/><Relationship Id="rId74" Type="http://schemas.openxmlformats.org/officeDocument/2006/relationships/theme" Target="theme/theme1.xml"/><Relationship Id="rId75" Type="http://schemas.openxmlformats.org/officeDocument/2006/relationships/tableStyles" Target="tableStyles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D81F1-0014-4948-9D6C-508524C58034}" type="datetimeFigureOut">
              <a:rPr lang="en-US" smtClean="0"/>
              <a:t>6/15/12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E7B216-59BC-234F-BA49-F968CA01A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294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CD91C-19C7-DF4A-BB74-227E98C23C03}" type="datetimeFigureOut">
              <a:rPr lang="en-US" smtClean="0"/>
              <a:t>6/15/12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5ABDE-AC93-294A-B4EB-A241F54D22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753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57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63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667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err="1" smtClean="0"/>
              <a:t>Livelocks</a:t>
            </a:r>
            <a:endParaRPr lang="en-US" dirty="0" smtClean="0"/>
          </a:p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653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280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027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619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619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619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619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61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922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320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320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8167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8167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(6/10/12 12:18) -----</a:t>
            </a:r>
          </a:p>
          <a:p>
            <a:r>
              <a:rPr lang="en-US"/>
              <a:t>* Animation for the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413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Remove</a:t>
            </a:r>
            <a:r>
              <a:rPr lang="en-US" baseline="0" dirty="0" smtClean="0"/>
              <a:t> the state transition diagram??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783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(6/10/12 12:18) -----</a:t>
            </a:r>
          </a:p>
          <a:p>
            <a:r>
              <a:rPr lang="en-US"/>
              <a:t>Walk current session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533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Split into program</a:t>
            </a:r>
            <a:r>
              <a:rPr lang="en-US" baseline="0" dirty="0" smtClean="0"/>
              <a:t> characteristics separately</a:t>
            </a:r>
          </a:p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92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Benchmark</a:t>
            </a:r>
            <a:r>
              <a:rPr lang="en-US" baseline="0" dirty="0" smtClean="0"/>
              <a:t> Char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9752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Add RB+ Numbers..</a:t>
            </a:r>
          </a:p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18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922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Benchmark</a:t>
            </a:r>
            <a:r>
              <a:rPr lang="en-US" baseline="0" dirty="0" smtClean="0"/>
              <a:t> Char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9752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baseline="0" dirty="0" smtClean="0"/>
              <a:t>Summary only for RB-</a:t>
            </a:r>
          </a:p>
          <a:p>
            <a:pPr marL="628650" lvl="1" indent="-171450">
              <a:buFontTx/>
              <a:buChar char="•"/>
            </a:pPr>
            <a:r>
              <a:rPr lang="en-US" baseline="0" dirty="0" smtClean="0"/>
              <a:t>Provide speedups on different architectures</a:t>
            </a:r>
          </a:p>
          <a:p>
            <a:pPr marL="628650" lvl="1" indent="-171450">
              <a:buFontTx/>
              <a:buChar char="•"/>
            </a:pPr>
            <a:r>
              <a:rPr lang="en-US" baseline="0" dirty="0" smtClean="0"/>
              <a:t>Mutator time approaches STW</a:t>
            </a:r>
          </a:p>
          <a:p>
            <a:pPr marL="628650" lvl="1" indent="-171450">
              <a:buFontTx/>
              <a:buChar char="•"/>
            </a:pPr>
            <a:r>
              <a:rPr lang="en-US" baseline="0" dirty="0" smtClean="0"/>
              <a:t>GC time approaches RB+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0926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Delete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762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No need…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8115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&gt; 90 % of objects are less than</a:t>
            </a:r>
            <a:r>
              <a:rPr lang="en-US" baseline="0" dirty="0" smtClean="0"/>
              <a:t> 4 words in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8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&gt; 90 % of objects are less than</a:t>
            </a:r>
            <a:r>
              <a:rPr lang="en-US" baseline="0" dirty="0" smtClean="0"/>
              <a:t> 4 words in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8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4281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Both"/>
            </a:pPr>
            <a:r>
              <a:rPr lang="en-US" dirty="0" smtClean="0"/>
              <a:t>Increase in GC</a:t>
            </a:r>
            <a:r>
              <a:rPr lang="en-US" baseline="0" dirty="0" smtClean="0"/>
              <a:t> is steeper on the SCC as we decrease the heap size due to high shared heap GC cost</a:t>
            </a:r>
          </a:p>
          <a:p>
            <a:pPr marL="228600" indent="-228600">
              <a:buAutoNum type="arabicParenBoth"/>
            </a:pPr>
            <a:r>
              <a:rPr lang="en-US" baseline="0" dirty="0" smtClean="0"/>
              <a:t>We also tend to do lots of shared heap collections since the shared heap space is small (64MB)</a:t>
            </a:r>
          </a:p>
          <a:p>
            <a:pPr marL="228600" indent="-228600">
              <a:buAutoNum type="arabicParenBoth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85873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* sharing</a:t>
            </a:r>
            <a:r>
              <a:rPr lang="en-US" baseline="0" dirty="0" smtClean="0"/>
              <a:t> mutable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8449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* sharing</a:t>
            </a:r>
            <a:r>
              <a:rPr lang="en-US" baseline="0" dirty="0" smtClean="0"/>
              <a:t> mutable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84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92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* sharing</a:t>
            </a:r>
            <a:r>
              <a:rPr lang="en-US" baseline="0" dirty="0" smtClean="0"/>
              <a:t> mutable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84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----- Meeting Notes (6/10/12 12:18) -----</a:t>
            </a:r>
          </a:p>
          <a:p>
            <a:pPr marL="0" indent="0">
              <a:buFontTx/>
              <a:buNone/>
            </a:pPr>
            <a:r>
              <a:rPr lang="en-US" dirty="0"/>
              <a:t>* add one more point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73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57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294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45ABDE-AC93-294A-B4EB-A241F54D22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631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3676" y="1722782"/>
            <a:ext cx="8270324" cy="1822453"/>
          </a:xfrm>
        </p:spPr>
        <p:txBody>
          <a:bodyPr/>
          <a:lstStyle>
            <a:lvl1pPr algn="ctr">
              <a:defRPr b="1" i="0" cap="none" normalizeH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FF136-1BAB-6F48-AEDD-4DF4FAADF349}" type="datetime1">
              <a:rPr lang="en-US" smtClean="0"/>
              <a:t>6/15/12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0725-6223-2A4E-A0C9-B34D14D9C2AB}" type="datetime1">
              <a:rPr lang="en-US" smtClean="0"/>
              <a:t>6/15/12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F7AC2-D4A8-B840-ACCD-A12F943097BC}" type="datetime1">
              <a:rPr lang="en-US" smtClean="0"/>
              <a:t>6/15/12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33CF0-01A6-9842-A706-F585E2E4E7F3}" type="datetime1">
              <a:rPr lang="en-US" smtClean="0"/>
              <a:t>6/15/12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410AB-C366-9440-AE09-D3C3F689313F}" type="datetime1">
              <a:rPr lang="en-US" smtClean="0"/>
              <a:t>6/15/12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5C22F-AEF5-454B-B18D-50883D32275A}" type="datetime1">
              <a:rPr lang="en-US" smtClean="0"/>
              <a:t>6/15/12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7203-B3B4-244D-86F2-4491CCD81726}" type="datetime1">
              <a:rPr lang="en-US" smtClean="0"/>
              <a:t>6/15/12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D37-8150-5948-9D81-ABDE6CAF8054}" type="datetime1">
              <a:rPr lang="en-US" smtClean="0"/>
              <a:t>6/15/12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7A144-FB40-8248-A3AE-19DAFBDB1892}" type="datetime1">
              <a:rPr lang="en-US" smtClean="0"/>
              <a:t>6/15/12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15E5-DCE0-5A48-96AE-0F70E9AA669B}" type="datetime1">
              <a:rPr lang="en-US" smtClean="0"/>
              <a:t>6/15/12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B82E0-856D-F44C-AE9E-E3A1597E6FAF}" type="datetime1">
              <a:rPr lang="en-US" smtClean="0"/>
              <a:t>6/15/12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20316"/>
            <a:ext cx="8229600" cy="745316"/>
          </a:xfrm>
          <a:prstGeom prst="rect">
            <a:avLst/>
          </a:prstGeom>
        </p:spPr>
        <p:txBody>
          <a:bodyPr vert="horz" lIns="91440" tIns="45720" rIns="91440" bIns="0" rtlCol="0" anchor="b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8712"/>
            <a:ext cx="8229600" cy="5127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02114-4555-8647-B37B-EF39C917AFB9}" type="datetime1">
              <a:rPr lang="en-US" smtClean="0"/>
              <a:t>6/15/12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8" name="Picture 7" descr="PU_sig132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573" y="6157111"/>
            <a:ext cx="1710227" cy="66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 normalizeH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3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3.png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5.png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5.pn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2.emf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676" y="1722782"/>
            <a:ext cx="8270324" cy="1822453"/>
          </a:xfrm>
        </p:spPr>
        <p:txBody>
          <a:bodyPr>
            <a:normAutofit/>
          </a:bodyPr>
          <a:lstStyle/>
          <a:p>
            <a:r>
              <a:rPr lang="en-US" dirty="0" smtClean="0"/>
              <a:t>Eliminating Read Barriers through Procrastination and Cleanliness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612" y="4396562"/>
            <a:ext cx="5115377" cy="1334168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KC Sivaramakrishnan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Lukasz Ziarek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Suresh Jagannathan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4105" y="32217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 Placeholder 8"/>
          <p:cNvSpPr txBox="1">
            <a:spLocks/>
          </p:cNvSpPr>
          <p:nvPr/>
        </p:nvSpPr>
        <p:spPr>
          <a:xfrm>
            <a:off x="873676" y="3600451"/>
            <a:ext cx="5620084" cy="78903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2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63"/>
    </mc:Choice>
    <mc:Fallback xmlns="">
      <p:transition xmlns:p14="http://schemas.microsoft.com/office/powerpoint/2010/main" spd="slow" advTm="626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Mutator and Forwarded Objects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10</a:t>
            </a:fld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541131" y="2010537"/>
            <a:ext cx="4870173" cy="1865194"/>
            <a:chOff x="541131" y="2010537"/>
            <a:chExt cx="4870173" cy="1865194"/>
          </a:xfrm>
        </p:grpSpPr>
        <p:sp>
          <p:nvSpPr>
            <p:cNvPr id="5" name="TextBox 4"/>
            <p:cNvSpPr txBox="1"/>
            <p:nvPr/>
          </p:nvSpPr>
          <p:spPr>
            <a:xfrm>
              <a:off x="1568174" y="3290955"/>
              <a:ext cx="2923396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/>
                <a:t># RB invocations</a:t>
              </a:r>
              <a:endParaRPr lang="en-US" sz="32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16609" y="2010537"/>
              <a:ext cx="4196521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# Encountered forwarded objects</a:t>
              </a:r>
              <a:endParaRPr lang="en-US" sz="3200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541131" y="3213654"/>
              <a:ext cx="4870173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5742609" y="2921266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&lt;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54418" y="2921266"/>
            <a:ext cx="153619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0.00001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1568174" y="4644880"/>
            <a:ext cx="611391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smtClean="0"/>
              <a:t>Eliminate read barriers altogether</a:t>
            </a:r>
            <a:endParaRPr lang="en-US" sz="3200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098" y="4340087"/>
            <a:ext cx="736815" cy="142460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617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373"/>
    </mc:Choice>
    <mc:Fallback xmlns="">
      <p:transition xmlns:p14="http://schemas.microsoft.com/office/powerpoint/2010/main" spd="slow" advTm="4337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RB Elimination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Visibility Invariant</a:t>
            </a:r>
          </a:p>
          <a:p>
            <a:pPr lvl="1"/>
            <a:r>
              <a:rPr lang="en-US" dirty="0" smtClean="0"/>
              <a:t>Mutator does not encounter forwarded objects</a:t>
            </a:r>
          </a:p>
          <a:p>
            <a:r>
              <a:rPr lang="en-US" dirty="0" smtClean="0"/>
              <a:t>Observation</a:t>
            </a:r>
          </a:p>
          <a:p>
            <a:pPr lvl="1"/>
            <a:r>
              <a:rPr lang="en-US" dirty="0" smtClean="0"/>
              <a:t>No forwarded objects created ⇒ visibility </a:t>
            </a:r>
            <a:r>
              <a:rPr lang="en-US" dirty="0"/>
              <a:t>invariant </a:t>
            </a:r>
            <a:r>
              <a:rPr lang="en-US" dirty="0" smtClean="0"/>
              <a:t>⇒ No read barriers</a:t>
            </a:r>
          </a:p>
          <a:p>
            <a:r>
              <a:rPr lang="en-US" dirty="0" smtClean="0"/>
              <a:t>Exploit concurrency</a:t>
            </a:r>
            <a:r>
              <a:rPr lang="en-US" b="1" i="1" dirty="0" smtClean="0"/>
              <a:t> </a:t>
            </a:r>
            <a:r>
              <a:rPr lang="en-US" b="1" i="1" dirty="0" smtClean="0">
                <a:sym typeface="Wingdings"/>
              </a:rPr>
              <a:t></a:t>
            </a:r>
            <a:r>
              <a:rPr lang="en-US" b="1" i="1" dirty="0" smtClean="0"/>
              <a:t> Procrastination!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11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346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38"/>
    </mc:Choice>
    <mc:Fallback xmlns="">
      <p:transition xmlns:p14="http://schemas.microsoft.com/office/powerpoint/2010/main" spd="slow" advTm="4393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Procrastination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5192648" y="1008325"/>
            <a:ext cx="3225102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725430" y="1555910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192648" y="2976502"/>
            <a:ext cx="3225102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725430" y="3205515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x1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837582" y="1242918"/>
            <a:ext cx="0" cy="30216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89093" y="929574"/>
            <a:ext cx="635047" cy="64843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2098076" y="929574"/>
            <a:ext cx="635047" cy="648433"/>
          </a:xfrm>
          <a:prstGeom prst="ellipse">
            <a:avLst/>
          </a:prstGeom>
          <a:ln>
            <a:solidFill>
              <a:srgbClr val="00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6999296" y="1555910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7001713" y="3209166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x2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70232" y="1744898"/>
            <a:ext cx="156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ym typeface="Wingdings"/>
              </a:rPr>
              <a:t> </a:t>
            </a:r>
            <a:r>
              <a:rPr lang="en-US" sz="2000" dirty="0" smtClean="0"/>
              <a:t>r1 := x1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837582" y="1748688"/>
            <a:ext cx="156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     r2 := x2</a:t>
            </a:r>
            <a:endParaRPr lang="en-US" sz="2000" dirty="0"/>
          </a:p>
        </p:txBody>
      </p:sp>
      <p:sp>
        <p:nvSpPr>
          <p:cNvPr id="15" name="Oval 14"/>
          <p:cNvSpPr/>
          <p:nvPr/>
        </p:nvSpPr>
        <p:spPr>
          <a:xfrm>
            <a:off x="523969" y="4412207"/>
            <a:ext cx="635047" cy="64843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59016" y="4533972"/>
            <a:ext cx="181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running</a:t>
            </a:r>
            <a:endParaRPr lang="en-US" i="1" dirty="0"/>
          </a:p>
        </p:txBody>
      </p:sp>
      <p:sp>
        <p:nvSpPr>
          <p:cNvPr id="20" name="Oval 19"/>
          <p:cNvSpPr/>
          <p:nvPr/>
        </p:nvSpPr>
        <p:spPr>
          <a:xfrm>
            <a:off x="523969" y="5198577"/>
            <a:ext cx="635047" cy="648433"/>
          </a:xfrm>
          <a:prstGeom prst="ellipse">
            <a:avLst/>
          </a:prstGeom>
          <a:ln>
            <a:solidFill>
              <a:srgbClr val="00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159016" y="5320342"/>
            <a:ext cx="208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suspended</a:t>
            </a:r>
            <a:endParaRPr lang="en-US" i="1" dirty="0"/>
          </a:p>
        </p:txBody>
      </p:sp>
      <p:sp>
        <p:nvSpPr>
          <p:cNvPr id="22" name="Oval 21"/>
          <p:cNvSpPr/>
          <p:nvPr/>
        </p:nvSpPr>
        <p:spPr>
          <a:xfrm>
            <a:off x="523969" y="6022346"/>
            <a:ext cx="635047" cy="64843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159016" y="6144111"/>
            <a:ext cx="181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blocked</a:t>
            </a:r>
            <a:endParaRPr lang="en-US" i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04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4"/>
    </mc:Choice>
    <mc:Fallback xmlns="">
      <p:transition xmlns:p14="http://schemas.microsoft.com/office/powerpoint/2010/main" spd="slow" advTm="1301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Procrastination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5192648" y="1008325"/>
            <a:ext cx="3225102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725430" y="1555910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192648" y="2976502"/>
            <a:ext cx="3225102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725430" y="3205515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0232" y="1744898"/>
            <a:ext cx="156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r1 := x1</a:t>
            </a:r>
            <a:endParaRPr lang="en-US" sz="2000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837582" y="1242918"/>
            <a:ext cx="0" cy="30216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89093" y="929574"/>
            <a:ext cx="635047" cy="64843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2098076" y="929574"/>
            <a:ext cx="635047" cy="64843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837582" y="1748688"/>
            <a:ext cx="156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</a:t>
            </a:r>
            <a:r>
              <a:rPr lang="en-US" sz="2000" dirty="0" smtClean="0">
                <a:sym typeface="Wingdings"/>
              </a:rPr>
              <a:t> </a:t>
            </a:r>
            <a:r>
              <a:rPr lang="en-US" sz="2000" dirty="0" smtClean="0"/>
              <a:t>r2 := x2</a:t>
            </a:r>
            <a:endParaRPr lang="en-US" sz="2000" dirty="0"/>
          </a:p>
        </p:txBody>
      </p:sp>
      <p:sp>
        <p:nvSpPr>
          <p:cNvPr id="16" name="Rounded Rectangle 15"/>
          <p:cNvSpPr/>
          <p:nvPr/>
        </p:nvSpPr>
        <p:spPr>
          <a:xfrm>
            <a:off x="6999296" y="1555910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7001713" y="3209166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x2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924508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302834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681160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175910" y="5063913"/>
            <a:ext cx="272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Delayed write list </a:t>
            </a:r>
            <a:r>
              <a:rPr lang="en-US" sz="2400" dirty="0" smtClean="0">
                <a:sym typeface="Wingdings"/>
              </a:rPr>
              <a:t></a:t>
            </a:r>
            <a:endParaRPr lang="en-US" sz="2400" dirty="0"/>
          </a:p>
        </p:txBody>
      </p:sp>
      <p:cxnSp>
        <p:nvCxnSpPr>
          <p:cNvPr id="11" name="Straight Arrow Connector 10"/>
          <p:cNvCxnSpPr>
            <a:stCxn id="3" idx="0"/>
          </p:cNvCxnSpPr>
          <p:nvPr/>
        </p:nvCxnSpPr>
        <p:spPr>
          <a:xfrm flipV="1">
            <a:off x="6113671" y="3717580"/>
            <a:ext cx="0" cy="13756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Oval Callout 19"/>
          <p:cNvSpPr/>
          <p:nvPr/>
        </p:nvSpPr>
        <p:spPr>
          <a:xfrm>
            <a:off x="2634769" y="2299369"/>
            <a:ext cx="1553838" cy="906146"/>
          </a:xfrm>
          <a:prstGeom prst="wedgeEllipseCallout">
            <a:avLst>
              <a:gd name="adj1" fmla="val -51268"/>
              <a:gd name="adj2" fmla="val -6124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 switches to T2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523969" y="4412207"/>
            <a:ext cx="2719794" cy="2258572"/>
            <a:chOff x="523969" y="4412207"/>
            <a:chExt cx="2719794" cy="2258572"/>
          </a:xfrm>
        </p:grpSpPr>
        <p:sp>
          <p:nvSpPr>
            <p:cNvPr id="26" name="Oval 25"/>
            <p:cNvSpPr/>
            <p:nvPr/>
          </p:nvSpPr>
          <p:spPr>
            <a:xfrm>
              <a:off x="523969" y="4412207"/>
              <a:ext cx="635047" cy="64843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159016" y="4533972"/>
              <a:ext cx="181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running</a:t>
              </a:r>
              <a:endParaRPr lang="en-US" i="1" dirty="0"/>
            </a:p>
          </p:txBody>
        </p:sp>
        <p:sp>
          <p:nvSpPr>
            <p:cNvPr id="28" name="Oval 27"/>
            <p:cNvSpPr/>
            <p:nvPr/>
          </p:nvSpPr>
          <p:spPr>
            <a:xfrm>
              <a:off x="523969" y="5198577"/>
              <a:ext cx="635047" cy="648433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159016" y="5320342"/>
              <a:ext cx="20847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suspended</a:t>
              </a:r>
              <a:endParaRPr lang="en-US" i="1" dirty="0"/>
            </a:p>
          </p:txBody>
        </p:sp>
        <p:sp>
          <p:nvSpPr>
            <p:cNvPr id="30" name="Oval 29"/>
            <p:cNvSpPr/>
            <p:nvPr/>
          </p:nvSpPr>
          <p:spPr>
            <a:xfrm>
              <a:off x="523969" y="6022346"/>
              <a:ext cx="635047" cy="64843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59016" y="6144111"/>
              <a:ext cx="181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blocked</a:t>
              </a:r>
              <a:endParaRPr lang="en-US" i="1" dirty="0"/>
            </a:p>
          </p:txBody>
        </p:sp>
      </p:grp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27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17"/>
    </mc:Choice>
    <mc:Fallback xmlns="">
      <p:transition xmlns:p14="http://schemas.microsoft.com/office/powerpoint/2010/main" spd="slow" advTm="1331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Procrastination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5192648" y="1008325"/>
            <a:ext cx="3225102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725430" y="1555910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192648" y="2976502"/>
            <a:ext cx="3225102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725430" y="3205515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x1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837582" y="1242918"/>
            <a:ext cx="0" cy="30216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89093" y="929574"/>
            <a:ext cx="635047" cy="64843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2098076" y="929574"/>
            <a:ext cx="635047" cy="64843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6999296" y="1555910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7001713" y="3209166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x2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924508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302834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681160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175910" y="5063913"/>
            <a:ext cx="272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Delayed write list </a:t>
            </a:r>
            <a:r>
              <a:rPr lang="en-US" sz="2400" dirty="0" smtClean="0">
                <a:sym typeface="Wingdings"/>
              </a:rPr>
              <a:t></a:t>
            </a:r>
            <a:endParaRPr lang="en-US" sz="2400" dirty="0"/>
          </a:p>
        </p:txBody>
      </p:sp>
      <p:cxnSp>
        <p:nvCxnSpPr>
          <p:cNvPr id="11" name="Straight Arrow Connector 10"/>
          <p:cNvCxnSpPr>
            <a:stCxn id="3" idx="0"/>
          </p:cNvCxnSpPr>
          <p:nvPr/>
        </p:nvCxnSpPr>
        <p:spPr>
          <a:xfrm flipV="1">
            <a:off x="6113671" y="3717580"/>
            <a:ext cx="0" cy="13756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8" idx="0"/>
            <a:endCxn id="17" idx="2"/>
          </p:cNvCxnSpPr>
          <p:nvPr/>
        </p:nvCxnSpPr>
        <p:spPr>
          <a:xfrm flipV="1">
            <a:off x="6491997" y="3717580"/>
            <a:ext cx="863979" cy="13756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70232" y="1744898"/>
            <a:ext cx="156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r1 := x1</a:t>
            </a:r>
            <a:endParaRPr lang="en-US" sz="2000" dirty="0"/>
          </a:p>
        </p:txBody>
      </p:sp>
      <p:sp>
        <p:nvSpPr>
          <p:cNvPr id="22" name="TextBox 21"/>
          <p:cNvSpPr txBox="1"/>
          <p:nvPr/>
        </p:nvSpPr>
        <p:spPr>
          <a:xfrm>
            <a:off x="1837582" y="1748688"/>
            <a:ext cx="156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</a:t>
            </a:r>
            <a:r>
              <a:rPr lang="en-US" sz="2000" dirty="0" smtClean="0">
                <a:sym typeface="Wingdings"/>
              </a:rPr>
              <a:t>     </a:t>
            </a:r>
            <a:r>
              <a:rPr lang="en-US" sz="2000" dirty="0" smtClean="0"/>
              <a:t>r2 := x2</a:t>
            </a:r>
            <a:endParaRPr lang="en-US" sz="2000" dirty="0"/>
          </a:p>
        </p:txBody>
      </p:sp>
      <p:sp>
        <p:nvSpPr>
          <p:cNvPr id="23" name="Oval 22"/>
          <p:cNvSpPr/>
          <p:nvPr/>
        </p:nvSpPr>
        <p:spPr>
          <a:xfrm>
            <a:off x="523969" y="4412207"/>
            <a:ext cx="635047" cy="64843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159016" y="4533972"/>
            <a:ext cx="181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running</a:t>
            </a:r>
            <a:endParaRPr lang="en-US" i="1" dirty="0"/>
          </a:p>
        </p:txBody>
      </p:sp>
      <p:sp>
        <p:nvSpPr>
          <p:cNvPr id="25" name="Oval 24"/>
          <p:cNvSpPr/>
          <p:nvPr/>
        </p:nvSpPr>
        <p:spPr>
          <a:xfrm>
            <a:off x="523969" y="5198577"/>
            <a:ext cx="635047" cy="64843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1159016" y="5320342"/>
            <a:ext cx="208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suspended</a:t>
            </a:r>
            <a:endParaRPr lang="en-US" i="1" dirty="0"/>
          </a:p>
        </p:txBody>
      </p:sp>
      <p:sp>
        <p:nvSpPr>
          <p:cNvPr id="27" name="Oval 26"/>
          <p:cNvSpPr/>
          <p:nvPr/>
        </p:nvSpPr>
        <p:spPr>
          <a:xfrm>
            <a:off x="523969" y="6022346"/>
            <a:ext cx="635047" cy="64843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159016" y="6144111"/>
            <a:ext cx="181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blocked</a:t>
            </a:r>
            <a:endParaRPr lang="en-US" i="1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6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17"/>
    </mc:Choice>
    <mc:Fallback xmlns="">
      <p:transition xmlns:p14="http://schemas.microsoft.com/office/powerpoint/2010/main" spd="slow" advTm="1641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Procrastination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688538" y="1008325"/>
            <a:ext cx="4161584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016904" y="149069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192648" y="2976502"/>
            <a:ext cx="3225102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837582" y="1242918"/>
            <a:ext cx="0" cy="30216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89093" y="929574"/>
            <a:ext cx="635047" cy="648433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2098076" y="929574"/>
            <a:ext cx="635047" cy="648433"/>
          </a:xfrm>
          <a:prstGeom prst="ellipse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6999296" y="149069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7978274" y="149448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x2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924508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302834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681160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175910" y="5063913"/>
            <a:ext cx="272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Delayed write list </a:t>
            </a:r>
            <a:r>
              <a:rPr lang="en-US" sz="2400" dirty="0" smtClean="0">
                <a:sym typeface="Wingdings"/>
              </a:rPr>
              <a:t>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553976" y="1744898"/>
            <a:ext cx="12836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r1 := x1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837582" y="1748688"/>
            <a:ext cx="156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</a:t>
            </a:r>
            <a:r>
              <a:rPr lang="en-US" sz="2000" dirty="0" smtClean="0">
                <a:sym typeface="Wingdings"/>
              </a:rPr>
              <a:t>     </a:t>
            </a:r>
            <a:r>
              <a:rPr lang="en-US" sz="2000" dirty="0" smtClean="0"/>
              <a:t>r2 := x2</a:t>
            </a:r>
            <a:endParaRPr lang="en-US" sz="2000" dirty="0"/>
          </a:p>
        </p:txBody>
      </p:sp>
      <p:sp>
        <p:nvSpPr>
          <p:cNvPr id="26" name="Rounded Rectangle 25"/>
          <p:cNvSpPr/>
          <p:nvPr/>
        </p:nvSpPr>
        <p:spPr>
          <a:xfrm>
            <a:off x="6005578" y="149069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x1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523969" y="4412207"/>
            <a:ext cx="635047" cy="64843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159016" y="4533972"/>
            <a:ext cx="181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running</a:t>
            </a:r>
            <a:endParaRPr lang="en-US" i="1" dirty="0"/>
          </a:p>
        </p:txBody>
      </p:sp>
      <p:sp>
        <p:nvSpPr>
          <p:cNvPr id="25" name="Oval 24"/>
          <p:cNvSpPr/>
          <p:nvPr/>
        </p:nvSpPr>
        <p:spPr>
          <a:xfrm>
            <a:off x="523969" y="5198577"/>
            <a:ext cx="635047" cy="64843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159016" y="5320342"/>
            <a:ext cx="208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suspended</a:t>
            </a:r>
            <a:endParaRPr lang="en-US" i="1" dirty="0"/>
          </a:p>
        </p:txBody>
      </p:sp>
      <p:sp>
        <p:nvSpPr>
          <p:cNvPr id="29" name="Oval 28"/>
          <p:cNvSpPr/>
          <p:nvPr/>
        </p:nvSpPr>
        <p:spPr>
          <a:xfrm>
            <a:off x="523969" y="6022346"/>
            <a:ext cx="635047" cy="64843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159016" y="6144111"/>
            <a:ext cx="181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blocked</a:t>
            </a:r>
            <a:endParaRPr lang="en-US" i="1" dirty="0"/>
          </a:p>
        </p:txBody>
      </p:sp>
      <p:sp>
        <p:nvSpPr>
          <p:cNvPr id="33" name="Rounded Rectangle 32"/>
          <p:cNvSpPr/>
          <p:nvPr/>
        </p:nvSpPr>
        <p:spPr>
          <a:xfrm>
            <a:off x="5997584" y="3240089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FWD</a:t>
            </a:r>
            <a:endParaRPr lang="en-US" dirty="0"/>
          </a:p>
        </p:txBody>
      </p:sp>
      <p:cxnSp>
        <p:nvCxnSpPr>
          <p:cNvPr id="34" name="Curved Connector 33"/>
          <p:cNvCxnSpPr>
            <a:endCxn id="33" idx="1"/>
          </p:cNvCxnSpPr>
          <p:nvPr/>
        </p:nvCxnSpPr>
        <p:spPr>
          <a:xfrm>
            <a:off x="5400261" y="3240089"/>
            <a:ext cx="597323" cy="254207"/>
          </a:xfrm>
          <a:prstGeom prst="curvedConnector3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endCxn id="30" idx="1"/>
          </p:cNvCxnSpPr>
          <p:nvPr/>
        </p:nvCxnSpPr>
        <p:spPr>
          <a:xfrm>
            <a:off x="6858003" y="3240089"/>
            <a:ext cx="496443" cy="254207"/>
          </a:xfrm>
          <a:prstGeom prst="curvedConnector3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/>
          </a:p>
        </p:txBody>
      </p:sp>
      <p:cxnSp>
        <p:nvCxnSpPr>
          <p:cNvPr id="10" name="Straight Arrow Connector 9"/>
          <p:cNvCxnSpPr>
            <a:stCxn id="33" idx="0"/>
            <a:endCxn id="26" idx="2"/>
          </p:cNvCxnSpPr>
          <p:nvPr/>
        </p:nvCxnSpPr>
        <p:spPr>
          <a:xfrm flipV="1">
            <a:off x="6351847" y="1999105"/>
            <a:ext cx="7994" cy="12409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7354446" y="3240089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FWD</a:t>
            </a:r>
            <a:endParaRPr lang="en-US" dirty="0"/>
          </a:p>
        </p:txBody>
      </p:sp>
      <p:cxnSp>
        <p:nvCxnSpPr>
          <p:cNvPr id="32" name="Straight Arrow Connector 31"/>
          <p:cNvCxnSpPr>
            <a:stCxn id="30" idx="0"/>
            <a:endCxn id="17" idx="2"/>
          </p:cNvCxnSpPr>
          <p:nvPr/>
        </p:nvCxnSpPr>
        <p:spPr>
          <a:xfrm flipV="1">
            <a:off x="7708709" y="2002895"/>
            <a:ext cx="623828" cy="12371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338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49"/>
    </mc:Choice>
    <mc:Fallback xmlns="">
      <p:transition xmlns:p14="http://schemas.microsoft.com/office/powerpoint/2010/main" spd="slow" advTm="924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Procrastination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688538" y="1008325"/>
            <a:ext cx="4161584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016904" y="149069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r1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192648" y="2976502"/>
            <a:ext cx="3225102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837582" y="1242918"/>
            <a:ext cx="0" cy="30216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89093" y="929574"/>
            <a:ext cx="635047" cy="64843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2098076" y="929574"/>
            <a:ext cx="635047" cy="648433"/>
          </a:xfrm>
          <a:prstGeom prst="ellipse">
            <a:avLst/>
          </a:prstGeom>
          <a:ln>
            <a:solidFill>
              <a:srgbClr val="00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6999296" y="149069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r2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7978274" y="149448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x2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924508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302834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681160" y="5093259"/>
            <a:ext cx="378326" cy="4593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175910" y="5063913"/>
            <a:ext cx="272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Delayed write list </a:t>
            </a:r>
            <a:r>
              <a:rPr lang="en-US" sz="2400" dirty="0" smtClean="0">
                <a:sym typeface="Wingdings"/>
              </a:rPr>
              <a:t></a:t>
            </a:r>
            <a:endParaRPr lang="en-US" sz="2400" dirty="0"/>
          </a:p>
        </p:txBody>
      </p:sp>
      <p:sp>
        <p:nvSpPr>
          <p:cNvPr id="26" name="Rounded Rectangle 25"/>
          <p:cNvSpPr/>
          <p:nvPr/>
        </p:nvSpPr>
        <p:spPr>
          <a:xfrm>
            <a:off x="6005578" y="149069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x1</a:t>
            </a:r>
            <a:endParaRPr lang="en-US" dirty="0"/>
          </a:p>
        </p:txBody>
      </p:sp>
      <p:sp>
        <p:nvSpPr>
          <p:cNvPr id="32" name="Oval Callout 31"/>
          <p:cNvSpPr/>
          <p:nvPr/>
        </p:nvSpPr>
        <p:spPr>
          <a:xfrm>
            <a:off x="3040118" y="3336963"/>
            <a:ext cx="1976786" cy="1040268"/>
          </a:xfrm>
          <a:prstGeom prst="wedgeEllipseCallout">
            <a:avLst>
              <a:gd name="adj1" fmla="val 57088"/>
              <a:gd name="adj2" fmla="val -4789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Force</a:t>
            </a:r>
            <a:r>
              <a:rPr lang="en-US" dirty="0" smtClean="0"/>
              <a:t> local GC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523969" y="4412207"/>
            <a:ext cx="635047" cy="64843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159016" y="4533972"/>
            <a:ext cx="181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running</a:t>
            </a:r>
            <a:endParaRPr lang="en-US" i="1" dirty="0"/>
          </a:p>
        </p:txBody>
      </p:sp>
      <p:sp>
        <p:nvSpPr>
          <p:cNvPr id="25" name="Oval 24"/>
          <p:cNvSpPr/>
          <p:nvPr/>
        </p:nvSpPr>
        <p:spPr>
          <a:xfrm>
            <a:off x="523969" y="5198577"/>
            <a:ext cx="635047" cy="648433"/>
          </a:xfrm>
          <a:prstGeom prst="ellipse">
            <a:avLst/>
          </a:prstGeom>
          <a:ln>
            <a:solidFill>
              <a:srgbClr val="00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159016" y="5320342"/>
            <a:ext cx="208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suspended</a:t>
            </a:r>
            <a:endParaRPr lang="en-US" i="1" dirty="0"/>
          </a:p>
        </p:txBody>
      </p:sp>
      <p:sp>
        <p:nvSpPr>
          <p:cNvPr id="29" name="Oval 28"/>
          <p:cNvSpPr/>
          <p:nvPr/>
        </p:nvSpPr>
        <p:spPr>
          <a:xfrm>
            <a:off x="523969" y="6022346"/>
            <a:ext cx="635047" cy="64843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159016" y="6144111"/>
            <a:ext cx="181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T is </a:t>
            </a:r>
            <a:r>
              <a:rPr lang="en-US" i="1" dirty="0" smtClean="0"/>
              <a:t>blocked</a:t>
            </a:r>
            <a:endParaRPr lang="en-US" i="1" dirty="0"/>
          </a:p>
        </p:txBody>
      </p:sp>
      <p:cxnSp>
        <p:nvCxnSpPr>
          <p:cNvPr id="34" name="Curved Connector 33"/>
          <p:cNvCxnSpPr>
            <a:endCxn id="26" idx="2"/>
          </p:cNvCxnSpPr>
          <p:nvPr/>
        </p:nvCxnSpPr>
        <p:spPr>
          <a:xfrm rot="5400000" flipH="1" flipV="1">
            <a:off x="5151300" y="2457895"/>
            <a:ext cx="1667330" cy="749751"/>
          </a:xfrm>
          <a:prstGeom prst="curvedConnector3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Curved Connector 34"/>
          <p:cNvCxnSpPr>
            <a:endCxn id="17" idx="2"/>
          </p:cNvCxnSpPr>
          <p:nvPr/>
        </p:nvCxnSpPr>
        <p:spPr>
          <a:xfrm rot="5400000" flipH="1" flipV="1">
            <a:off x="7147373" y="2563344"/>
            <a:ext cx="1745612" cy="624715"/>
          </a:xfrm>
          <a:prstGeom prst="curvedConnector3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16</a:t>
            </a:fld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270232" y="1744898"/>
            <a:ext cx="156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ym typeface="Wingdings"/>
              </a:rPr>
              <a:t> </a:t>
            </a:r>
            <a:r>
              <a:rPr lang="en-US" sz="2000" dirty="0" smtClean="0"/>
              <a:t>r1 := x1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837582" y="1748688"/>
            <a:ext cx="1567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     r2 := x2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2274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14"/>
    </mc:Choice>
    <mc:Fallback xmlns="">
      <p:transition xmlns:p14="http://schemas.microsoft.com/office/powerpoint/2010/main" spd="slow" advTm="4391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Correctness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3"/>
            <a:ext cx="8229600" cy="114372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Does Procrastination introduce deadlocks?</a:t>
            </a:r>
          </a:p>
          <a:p>
            <a:pPr lvl="1"/>
            <a:r>
              <a:rPr lang="en-US" dirty="0" smtClean="0"/>
              <a:t>Threads can be procrastinated while holding a lock!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17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2319130" y="2142435"/>
            <a:ext cx="1778000" cy="1137478"/>
            <a:chOff x="2319130" y="2142435"/>
            <a:chExt cx="1778000" cy="1137478"/>
          </a:xfrm>
        </p:grpSpPr>
        <p:sp>
          <p:nvSpPr>
            <p:cNvPr id="8" name="Rectangle 7"/>
            <p:cNvSpPr/>
            <p:nvPr/>
          </p:nvSpPr>
          <p:spPr>
            <a:xfrm>
              <a:off x="2319130" y="2142435"/>
              <a:ext cx="1778000" cy="11374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2549966" y="2420444"/>
              <a:ext cx="635047" cy="648433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T1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50591" y="2419234"/>
              <a:ext cx="641626" cy="641626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3843130" y="2421156"/>
            <a:ext cx="1194979" cy="648433"/>
            <a:chOff x="3843130" y="2421156"/>
            <a:chExt cx="1194979" cy="648433"/>
          </a:xfrm>
        </p:grpSpPr>
        <p:sp>
          <p:nvSpPr>
            <p:cNvPr id="6" name="Oval 5"/>
            <p:cNvSpPr/>
            <p:nvPr/>
          </p:nvSpPr>
          <p:spPr>
            <a:xfrm>
              <a:off x="4403062" y="2421156"/>
              <a:ext cx="635047" cy="648433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T2</a:t>
              </a:r>
              <a:endParaRPr lang="en-US" dirty="0"/>
            </a:p>
          </p:txBody>
        </p:sp>
        <p:cxnSp>
          <p:nvCxnSpPr>
            <p:cNvPr id="11" name="Straight Arrow Connector 10"/>
            <p:cNvCxnSpPr>
              <a:stCxn id="6" idx="2"/>
            </p:cNvCxnSpPr>
            <p:nvPr/>
          </p:nvCxnSpPr>
          <p:spPr>
            <a:xfrm flipH="1" flipV="1">
              <a:off x="3843130" y="2741969"/>
              <a:ext cx="559932" cy="340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3843130" y="2423470"/>
            <a:ext cx="1194979" cy="648433"/>
            <a:chOff x="3843130" y="2421156"/>
            <a:chExt cx="1194979" cy="648433"/>
          </a:xfrm>
          <a:solidFill>
            <a:srgbClr val="FF0000"/>
          </a:solidFill>
        </p:grpSpPr>
        <p:sp>
          <p:nvSpPr>
            <p:cNvPr id="19" name="Oval 18"/>
            <p:cNvSpPr/>
            <p:nvPr/>
          </p:nvSpPr>
          <p:spPr>
            <a:xfrm>
              <a:off x="4403062" y="2421156"/>
              <a:ext cx="635047" cy="648433"/>
            </a:xfrm>
            <a:prstGeom prst="ellipse">
              <a:avLst/>
            </a:prstGeom>
            <a:grpFill/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T2</a:t>
              </a:r>
              <a:endParaRPr lang="en-US" dirty="0"/>
            </a:p>
          </p:txBody>
        </p:sp>
        <p:cxnSp>
          <p:nvCxnSpPr>
            <p:cNvPr id="20" name="Straight Arrow Connector 19"/>
            <p:cNvCxnSpPr>
              <a:stCxn id="19" idx="2"/>
            </p:cNvCxnSpPr>
            <p:nvPr/>
          </p:nvCxnSpPr>
          <p:spPr>
            <a:xfrm flipH="1" flipV="1">
              <a:off x="3843130" y="2741969"/>
              <a:ext cx="559932" cy="3404"/>
            </a:xfrm>
            <a:prstGeom prst="straightConnector1">
              <a:avLst/>
            </a:prstGeom>
            <a:grpFill/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967006" y="2272392"/>
            <a:ext cx="2719794" cy="2258572"/>
            <a:chOff x="523969" y="4412207"/>
            <a:chExt cx="2719794" cy="2258572"/>
          </a:xfrm>
        </p:grpSpPr>
        <p:sp>
          <p:nvSpPr>
            <p:cNvPr id="17" name="Oval 16"/>
            <p:cNvSpPr/>
            <p:nvPr/>
          </p:nvSpPr>
          <p:spPr>
            <a:xfrm>
              <a:off x="523969" y="4412207"/>
              <a:ext cx="635047" cy="64843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159016" y="4533972"/>
              <a:ext cx="181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running</a:t>
              </a:r>
              <a:endParaRPr lang="en-US" i="1" dirty="0"/>
            </a:p>
          </p:txBody>
        </p:sp>
        <p:sp>
          <p:nvSpPr>
            <p:cNvPr id="22" name="Oval 21"/>
            <p:cNvSpPr/>
            <p:nvPr/>
          </p:nvSpPr>
          <p:spPr>
            <a:xfrm>
              <a:off x="523969" y="5198577"/>
              <a:ext cx="635047" cy="648433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159016" y="5320342"/>
              <a:ext cx="20847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suspended</a:t>
              </a:r>
              <a:endParaRPr lang="en-US" i="1" dirty="0"/>
            </a:p>
          </p:txBody>
        </p:sp>
        <p:sp>
          <p:nvSpPr>
            <p:cNvPr id="24" name="Oval 23"/>
            <p:cNvSpPr/>
            <p:nvPr/>
          </p:nvSpPr>
          <p:spPr>
            <a:xfrm>
              <a:off x="523969" y="6022346"/>
              <a:ext cx="635047" cy="64843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159016" y="6144111"/>
              <a:ext cx="181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blocked</a:t>
              </a:r>
              <a:endParaRPr lang="en-US" i="1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0279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92"/>
    </mc:Choice>
    <mc:Fallback xmlns="">
      <p:transition xmlns:p14="http://schemas.microsoft.com/office/powerpoint/2010/main" spd="slow" advTm="3439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Correctness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18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2319130" y="2142435"/>
            <a:ext cx="1778000" cy="1137478"/>
            <a:chOff x="2319130" y="2142435"/>
            <a:chExt cx="1778000" cy="1137478"/>
          </a:xfrm>
        </p:grpSpPr>
        <p:sp>
          <p:nvSpPr>
            <p:cNvPr id="8" name="Rectangle 7"/>
            <p:cNvSpPr/>
            <p:nvPr/>
          </p:nvSpPr>
          <p:spPr>
            <a:xfrm>
              <a:off x="2319130" y="2142435"/>
              <a:ext cx="1778000" cy="113747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2549966" y="2420444"/>
              <a:ext cx="635047" cy="648433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T1</a:t>
              </a:r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50591" y="2419234"/>
              <a:ext cx="641626" cy="641626"/>
            </a:xfrm>
            <a:prstGeom prst="rect">
              <a:avLst/>
            </a:prstGeom>
          </p:spPr>
        </p:pic>
      </p:grpSp>
      <p:sp>
        <p:nvSpPr>
          <p:cNvPr id="13" name="Content Placeholder 2"/>
          <p:cNvSpPr txBox="1">
            <a:spLocks/>
          </p:cNvSpPr>
          <p:nvPr/>
        </p:nvSpPr>
        <p:spPr>
          <a:xfrm>
            <a:off x="457200" y="4168574"/>
            <a:ext cx="8229600" cy="1640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Is Procrastination safe?</a:t>
            </a:r>
          </a:p>
          <a:p>
            <a:pPr lvl="1"/>
            <a:r>
              <a:rPr lang="en-US" dirty="0" smtClean="0"/>
              <a:t>Yes. Forcing a local GC unblocks the threads.</a:t>
            </a:r>
          </a:p>
          <a:p>
            <a:pPr lvl="1"/>
            <a:r>
              <a:rPr lang="en-US" dirty="0" smtClean="0"/>
              <a:t>No deadlocks or </a:t>
            </a:r>
            <a:r>
              <a:rPr lang="en-US" dirty="0" err="1" smtClean="0"/>
              <a:t>livelocks</a:t>
            </a:r>
            <a:r>
              <a:rPr lang="en-US" dirty="0" smtClean="0"/>
              <a:t>!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843130" y="2421156"/>
            <a:ext cx="1194979" cy="648433"/>
            <a:chOff x="3843130" y="2421156"/>
            <a:chExt cx="1194979" cy="648433"/>
          </a:xfrm>
        </p:grpSpPr>
        <p:sp>
          <p:nvSpPr>
            <p:cNvPr id="16" name="Oval 15"/>
            <p:cNvSpPr/>
            <p:nvPr/>
          </p:nvSpPr>
          <p:spPr>
            <a:xfrm>
              <a:off x="4403062" y="2421156"/>
              <a:ext cx="635047" cy="648433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T2</a:t>
              </a:r>
              <a:endParaRPr lang="en-US" dirty="0"/>
            </a:p>
          </p:txBody>
        </p:sp>
        <p:cxnSp>
          <p:nvCxnSpPr>
            <p:cNvPr id="17" name="Straight Arrow Connector 16"/>
            <p:cNvCxnSpPr>
              <a:stCxn id="16" idx="2"/>
            </p:cNvCxnSpPr>
            <p:nvPr/>
          </p:nvCxnSpPr>
          <p:spPr>
            <a:xfrm flipH="1" flipV="1">
              <a:off x="3843130" y="2741969"/>
              <a:ext cx="559932" cy="340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5967006" y="2272392"/>
            <a:ext cx="2719794" cy="2258572"/>
            <a:chOff x="523969" y="4412207"/>
            <a:chExt cx="2719794" cy="2258572"/>
          </a:xfrm>
        </p:grpSpPr>
        <p:sp>
          <p:nvSpPr>
            <p:cNvPr id="32" name="Oval 31"/>
            <p:cNvSpPr/>
            <p:nvPr/>
          </p:nvSpPr>
          <p:spPr>
            <a:xfrm>
              <a:off x="523969" y="4412207"/>
              <a:ext cx="635047" cy="64843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159016" y="4533972"/>
              <a:ext cx="181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running</a:t>
              </a:r>
              <a:endParaRPr lang="en-US" i="1" dirty="0"/>
            </a:p>
          </p:txBody>
        </p:sp>
        <p:sp>
          <p:nvSpPr>
            <p:cNvPr id="34" name="Oval 33"/>
            <p:cNvSpPr/>
            <p:nvPr/>
          </p:nvSpPr>
          <p:spPr>
            <a:xfrm>
              <a:off x="523969" y="5198577"/>
              <a:ext cx="635047" cy="648433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159016" y="5320342"/>
              <a:ext cx="20847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suspended</a:t>
              </a:r>
              <a:endParaRPr lang="en-US" i="1" dirty="0"/>
            </a:p>
          </p:txBody>
        </p:sp>
        <p:sp>
          <p:nvSpPr>
            <p:cNvPr id="36" name="Oval 35"/>
            <p:cNvSpPr/>
            <p:nvPr/>
          </p:nvSpPr>
          <p:spPr>
            <a:xfrm>
              <a:off x="523969" y="6022346"/>
              <a:ext cx="635047" cy="64843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59016" y="6144111"/>
              <a:ext cx="181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blocked</a:t>
              </a:r>
              <a:endParaRPr lang="en-US" i="1" dirty="0"/>
            </a:p>
          </p:txBody>
        </p:sp>
      </p:grp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457200" y="998713"/>
            <a:ext cx="8229600" cy="114372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Does Procrastination introduce deadlocks?</a:t>
            </a:r>
          </a:p>
          <a:p>
            <a:pPr lvl="1"/>
            <a:r>
              <a:rPr lang="en-US" dirty="0" smtClean="0"/>
              <a:t>Threads can be procrastinated while holding a lock!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4036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13"/>
    </mc:Choice>
    <mc:Fallback xmlns="">
      <p:transition xmlns:p14="http://schemas.microsoft.com/office/powerpoint/2010/main" spd="slow" advTm="671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3350591" y="2142435"/>
            <a:ext cx="1778000" cy="11374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Correctness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19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549966" y="2420444"/>
            <a:ext cx="635047" cy="648433"/>
          </a:xfrm>
          <a:prstGeom prst="ellips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591" y="2419234"/>
            <a:ext cx="641626" cy="641626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3843130" y="2421156"/>
            <a:ext cx="1194979" cy="648433"/>
            <a:chOff x="3843130" y="2421156"/>
            <a:chExt cx="1194979" cy="648433"/>
          </a:xfrm>
        </p:grpSpPr>
        <p:sp>
          <p:nvSpPr>
            <p:cNvPr id="16" name="Oval 15"/>
            <p:cNvSpPr/>
            <p:nvPr/>
          </p:nvSpPr>
          <p:spPr>
            <a:xfrm>
              <a:off x="4403062" y="2421156"/>
              <a:ext cx="635047" cy="648433"/>
            </a:xfrm>
            <a:prstGeom prst="ellipse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T2</a:t>
              </a:r>
              <a:endParaRPr lang="en-US" dirty="0"/>
            </a:p>
          </p:txBody>
        </p:sp>
        <p:cxnSp>
          <p:nvCxnSpPr>
            <p:cNvPr id="17" name="Straight Arrow Connector 16"/>
            <p:cNvCxnSpPr>
              <a:stCxn id="16" idx="2"/>
            </p:cNvCxnSpPr>
            <p:nvPr/>
          </p:nvCxnSpPr>
          <p:spPr>
            <a:xfrm flipH="1" flipV="1">
              <a:off x="3843130" y="2741969"/>
              <a:ext cx="559932" cy="340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</p:cxnSp>
      </p:grp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200" y="998713"/>
            <a:ext cx="8229600" cy="114372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Does Procrastination introduce deadlocks?</a:t>
            </a:r>
          </a:p>
          <a:p>
            <a:pPr lvl="1"/>
            <a:r>
              <a:rPr lang="en-US" dirty="0" smtClean="0"/>
              <a:t>Threads can be procrastinated while holding a lock!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grpSp>
        <p:nvGrpSpPr>
          <p:cNvPr id="25" name="Group 24"/>
          <p:cNvGrpSpPr/>
          <p:nvPr/>
        </p:nvGrpSpPr>
        <p:grpSpPr>
          <a:xfrm>
            <a:off x="5967006" y="2272392"/>
            <a:ext cx="2719794" cy="2258572"/>
            <a:chOff x="523969" y="4412207"/>
            <a:chExt cx="2719794" cy="2258572"/>
          </a:xfrm>
        </p:grpSpPr>
        <p:sp>
          <p:nvSpPr>
            <p:cNvPr id="26" name="Oval 25"/>
            <p:cNvSpPr/>
            <p:nvPr/>
          </p:nvSpPr>
          <p:spPr>
            <a:xfrm>
              <a:off x="523969" y="4412207"/>
              <a:ext cx="635047" cy="64843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159016" y="4533972"/>
              <a:ext cx="181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running</a:t>
              </a:r>
              <a:endParaRPr lang="en-US" i="1" dirty="0"/>
            </a:p>
          </p:txBody>
        </p:sp>
        <p:sp>
          <p:nvSpPr>
            <p:cNvPr id="28" name="Oval 27"/>
            <p:cNvSpPr/>
            <p:nvPr/>
          </p:nvSpPr>
          <p:spPr>
            <a:xfrm>
              <a:off x="523969" y="5198577"/>
              <a:ext cx="635047" cy="648433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159016" y="5320342"/>
              <a:ext cx="20847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suspended</a:t>
              </a:r>
              <a:endParaRPr lang="en-US" i="1" dirty="0"/>
            </a:p>
          </p:txBody>
        </p:sp>
        <p:sp>
          <p:nvSpPr>
            <p:cNvPr id="30" name="Oval 29"/>
            <p:cNvSpPr/>
            <p:nvPr/>
          </p:nvSpPr>
          <p:spPr>
            <a:xfrm>
              <a:off x="523969" y="6022346"/>
              <a:ext cx="635047" cy="64843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59016" y="6144111"/>
              <a:ext cx="1816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ym typeface="Wingdings"/>
                </a:rPr>
                <a:t> </a:t>
              </a:r>
              <a:r>
                <a:rPr lang="en-US" dirty="0" smtClean="0"/>
                <a:t>T is </a:t>
              </a:r>
              <a:r>
                <a:rPr lang="en-US" i="1" dirty="0" smtClean="0"/>
                <a:t>blocked</a:t>
              </a:r>
              <a:endParaRPr lang="en-US" i="1" dirty="0"/>
            </a:p>
          </p:txBody>
        </p:sp>
      </p:grpSp>
      <p:sp>
        <p:nvSpPr>
          <p:cNvPr id="32" name="Content Placeholder 2"/>
          <p:cNvSpPr txBox="1">
            <a:spLocks/>
          </p:cNvSpPr>
          <p:nvPr/>
        </p:nvSpPr>
        <p:spPr>
          <a:xfrm>
            <a:off x="457200" y="4168574"/>
            <a:ext cx="8229600" cy="1640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Is Procrastination safe?</a:t>
            </a:r>
          </a:p>
          <a:p>
            <a:pPr lvl="1"/>
            <a:r>
              <a:rPr lang="en-US" dirty="0" smtClean="0"/>
              <a:t>Yes. Forcing a local GC unblocks the threads.</a:t>
            </a:r>
          </a:p>
          <a:p>
            <a:pPr lvl="1"/>
            <a:r>
              <a:rPr lang="en-US" dirty="0" smtClean="0"/>
              <a:t>No deadlocks or </a:t>
            </a:r>
            <a:r>
              <a:rPr lang="en-US" dirty="0" err="1" smtClean="0"/>
              <a:t>livelocks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7170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27"/>
    </mc:Choice>
    <mc:Fallback xmlns="">
      <p:transition xmlns:p14="http://schemas.microsoft.com/office/powerpoint/2010/main" spd="slow" advTm="2792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2161133" y="1003621"/>
            <a:ext cx="4821735" cy="2291763"/>
            <a:chOff x="972576" y="1202395"/>
            <a:chExt cx="4821735" cy="2291763"/>
          </a:xfrm>
        </p:grpSpPr>
        <p:grpSp>
          <p:nvGrpSpPr>
            <p:cNvPr id="21" name="Group 20"/>
            <p:cNvGrpSpPr/>
            <p:nvPr/>
          </p:nvGrpSpPr>
          <p:grpSpPr>
            <a:xfrm>
              <a:off x="972576" y="1698488"/>
              <a:ext cx="4821735" cy="1795670"/>
              <a:chOff x="1977532" y="1592470"/>
              <a:chExt cx="4821735" cy="1795670"/>
            </a:xfrm>
          </p:grpSpPr>
          <p:sp>
            <p:nvSpPr>
              <p:cNvPr id="13" name="Freeform 12"/>
              <p:cNvSpPr/>
              <p:nvPr/>
            </p:nvSpPr>
            <p:spPr>
              <a:xfrm>
                <a:off x="4318348" y="1621183"/>
                <a:ext cx="544143" cy="1689652"/>
              </a:xfrm>
              <a:custGeom>
                <a:avLst/>
                <a:gdLst>
                  <a:gd name="connsiteX0" fmla="*/ 356404 w 544143"/>
                  <a:gd name="connsiteY0" fmla="*/ 0 h 1689652"/>
                  <a:gd name="connsiteX1" fmla="*/ 3013 w 544143"/>
                  <a:gd name="connsiteY1" fmla="*/ 353391 h 1689652"/>
                  <a:gd name="connsiteX2" fmla="*/ 533100 w 544143"/>
                  <a:gd name="connsiteY2" fmla="*/ 585304 h 1689652"/>
                  <a:gd name="connsiteX3" fmla="*/ 102404 w 544143"/>
                  <a:gd name="connsiteY3" fmla="*/ 861391 h 1689652"/>
                  <a:gd name="connsiteX4" fmla="*/ 533100 w 544143"/>
                  <a:gd name="connsiteY4" fmla="*/ 1104347 h 1689652"/>
                  <a:gd name="connsiteX5" fmla="*/ 157622 w 544143"/>
                  <a:gd name="connsiteY5" fmla="*/ 1435652 h 1689652"/>
                  <a:gd name="connsiteX6" fmla="*/ 544143 w 544143"/>
                  <a:gd name="connsiteY6" fmla="*/ 1689652 h 1689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4143" h="1689652">
                    <a:moveTo>
                      <a:pt x="356404" y="0"/>
                    </a:moveTo>
                    <a:cubicBezTo>
                      <a:pt x="164984" y="127920"/>
                      <a:pt x="-26436" y="255840"/>
                      <a:pt x="3013" y="353391"/>
                    </a:cubicBezTo>
                    <a:cubicBezTo>
                      <a:pt x="32462" y="450942"/>
                      <a:pt x="516535" y="500637"/>
                      <a:pt x="533100" y="585304"/>
                    </a:cubicBezTo>
                    <a:cubicBezTo>
                      <a:pt x="549665" y="669971"/>
                      <a:pt x="102404" y="774884"/>
                      <a:pt x="102404" y="861391"/>
                    </a:cubicBezTo>
                    <a:cubicBezTo>
                      <a:pt x="102404" y="947898"/>
                      <a:pt x="523897" y="1008637"/>
                      <a:pt x="533100" y="1104347"/>
                    </a:cubicBezTo>
                    <a:cubicBezTo>
                      <a:pt x="542303" y="1200057"/>
                      <a:pt x="155782" y="1338101"/>
                      <a:pt x="157622" y="1435652"/>
                    </a:cubicBezTo>
                    <a:cubicBezTo>
                      <a:pt x="159462" y="1533203"/>
                      <a:pt x="544143" y="1689652"/>
                      <a:pt x="544143" y="1689652"/>
                    </a:cubicBezTo>
                  </a:path>
                </a:pathLst>
              </a:cu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Freeform 13"/>
              <p:cNvSpPr/>
              <p:nvPr/>
            </p:nvSpPr>
            <p:spPr>
              <a:xfrm>
                <a:off x="3145532" y="1669775"/>
                <a:ext cx="544143" cy="1689652"/>
              </a:xfrm>
              <a:custGeom>
                <a:avLst/>
                <a:gdLst>
                  <a:gd name="connsiteX0" fmla="*/ 356404 w 544143"/>
                  <a:gd name="connsiteY0" fmla="*/ 0 h 1689652"/>
                  <a:gd name="connsiteX1" fmla="*/ 3013 w 544143"/>
                  <a:gd name="connsiteY1" fmla="*/ 353391 h 1689652"/>
                  <a:gd name="connsiteX2" fmla="*/ 533100 w 544143"/>
                  <a:gd name="connsiteY2" fmla="*/ 585304 h 1689652"/>
                  <a:gd name="connsiteX3" fmla="*/ 102404 w 544143"/>
                  <a:gd name="connsiteY3" fmla="*/ 861391 h 1689652"/>
                  <a:gd name="connsiteX4" fmla="*/ 533100 w 544143"/>
                  <a:gd name="connsiteY4" fmla="*/ 1104347 h 1689652"/>
                  <a:gd name="connsiteX5" fmla="*/ 157622 w 544143"/>
                  <a:gd name="connsiteY5" fmla="*/ 1435652 h 1689652"/>
                  <a:gd name="connsiteX6" fmla="*/ 544143 w 544143"/>
                  <a:gd name="connsiteY6" fmla="*/ 1689652 h 1689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4143" h="1689652">
                    <a:moveTo>
                      <a:pt x="356404" y="0"/>
                    </a:moveTo>
                    <a:cubicBezTo>
                      <a:pt x="164984" y="127920"/>
                      <a:pt x="-26436" y="255840"/>
                      <a:pt x="3013" y="353391"/>
                    </a:cubicBezTo>
                    <a:cubicBezTo>
                      <a:pt x="32462" y="450942"/>
                      <a:pt x="516535" y="500637"/>
                      <a:pt x="533100" y="585304"/>
                    </a:cubicBezTo>
                    <a:cubicBezTo>
                      <a:pt x="549665" y="669971"/>
                      <a:pt x="102404" y="774884"/>
                      <a:pt x="102404" y="861391"/>
                    </a:cubicBezTo>
                    <a:cubicBezTo>
                      <a:pt x="102404" y="947898"/>
                      <a:pt x="523897" y="1008637"/>
                      <a:pt x="533100" y="1104347"/>
                    </a:cubicBezTo>
                    <a:cubicBezTo>
                      <a:pt x="542303" y="1200057"/>
                      <a:pt x="155782" y="1338101"/>
                      <a:pt x="157622" y="1435652"/>
                    </a:cubicBezTo>
                    <a:cubicBezTo>
                      <a:pt x="159462" y="1533203"/>
                      <a:pt x="544143" y="1689652"/>
                      <a:pt x="544143" y="1689652"/>
                    </a:cubicBezTo>
                  </a:path>
                </a:pathLst>
              </a:cu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5561845" y="1592470"/>
                <a:ext cx="544143" cy="1689652"/>
              </a:xfrm>
              <a:custGeom>
                <a:avLst/>
                <a:gdLst>
                  <a:gd name="connsiteX0" fmla="*/ 356404 w 544143"/>
                  <a:gd name="connsiteY0" fmla="*/ 0 h 1689652"/>
                  <a:gd name="connsiteX1" fmla="*/ 3013 w 544143"/>
                  <a:gd name="connsiteY1" fmla="*/ 353391 h 1689652"/>
                  <a:gd name="connsiteX2" fmla="*/ 533100 w 544143"/>
                  <a:gd name="connsiteY2" fmla="*/ 585304 h 1689652"/>
                  <a:gd name="connsiteX3" fmla="*/ 102404 w 544143"/>
                  <a:gd name="connsiteY3" fmla="*/ 861391 h 1689652"/>
                  <a:gd name="connsiteX4" fmla="*/ 533100 w 544143"/>
                  <a:gd name="connsiteY4" fmla="*/ 1104347 h 1689652"/>
                  <a:gd name="connsiteX5" fmla="*/ 157622 w 544143"/>
                  <a:gd name="connsiteY5" fmla="*/ 1435652 h 1689652"/>
                  <a:gd name="connsiteX6" fmla="*/ 544143 w 544143"/>
                  <a:gd name="connsiteY6" fmla="*/ 1689652 h 1689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4143" h="1689652">
                    <a:moveTo>
                      <a:pt x="356404" y="0"/>
                    </a:moveTo>
                    <a:cubicBezTo>
                      <a:pt x="164984" y="127920"/>
                      <a:pt x="-26436" y="255840"/>
                      <a:pt x="3013" y="353391"/>
                    </a:cubicBezTo>
                    <a:cubicBezTo>
                      <a:pt x="32462" y="450942"/>
                      <a:pt x="516535" y="500637"/>
                      <a:pt x="533100" y="585304"/>
                    </a:cubicBezTo>
                    <a:cubicBezTo>
                      <a:pt x="549665" y="669971"/>
                      <a:pt x="102404" y="774884"/>
                      <a:pt x="102404" y="861391"/>
                    </a:cubicBezTo>
                    <a:cubicBezTo>
                      <a:pt x="102404" y="947898"/>
                      <a:pt x="523897" y="1008637"/>
                      <a:pt x="533100" y="1104347"/>
                    </a:cubicBezTo>
                    <a:cubicBezTo>
                      <a:pt x="542303" y="1200057"/>
                      <a:pt x="155782" y="1338101"/>
                      <a:pt x="157622" y="1435652"/>
                    </a:cubicBezTo>
                    <a:cubicBezTo>
                      <a:pt x="159462" y="1533203"/>
                      <a:pt x="544143" y="1689652"/>
                      <a:pt x="544143" y="1689652"/>
                    </a:cubicBezTo>
                  </a:path>
                </a:pathLst>
              </a:cu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1977532" y="1669775"/>
                <a:ext cx="544143" cy="1689652"/>
              </a:xfrm>
              <a:custGeom>
                <a:avLst/>
                <a:gdLst>
                  <a:gd name="connsiteX0" fmla="*/ 356404 w 544143"/>
                  <a:gd name="connsiteY0" fmla="*/ 0 h 1689652"/>
                  <a:gd name="connsiteX1" fmla="*/ 3013 w 544143"/>
                  <a:gd name="connsiteY1" fmla="*/ 353391 h 1689652"/>
                  <a:gd name="connsiteX2" fmla="*/ 533100 w 544143"/>
                  <a:gd name="connsiteY2" fmla="*/ 585304 h 1689652"/>
                  <a:gd name="connsiteX3" fmla="*/ 102404 w 544143"/>
                  <a:gd name="connsiteY3" fmla="*/ 861391 h 1689652"/>
                  <a:gd name="connsiteX4" fmla="*/ 533100 w 544143"/>
                  <a:gd name="connsiteY4" fmla="*/ 1104347 h 1689652"/>
                  <a:gd name="connsiteX5" fmla="*/ 157622 w 544143"/>
                  <a:gd name="connsiteY5" fmla="*/ 1435652 h 1689652"/>
                  <a:gd name="connsiteX6" fmla="*/ 544143 w 544143"/>
                  <a:gd name="connsiteY6" fmla="*/ 1689652 h 1689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4143" h="1689652">
                    <a:moveTo>
                      <a:pt x="356404" y="0"/>
                    </a:moveTo>
                    <a:cubicBezTo>
                      <a:pt x="164984" y="127920"/>
                      <a:pt x="-26436" y="255840"/>
                      <a:pt x="3013" y="353391"/>
                    </a:cubicBezTo>
                    <a:cubicBezTo>
                      <a:pt x="32462" y="450942"/>
                      <a:pt x="516535" y="500637"/>
                      <a:pt x="533100" y="585304"/>
                    </a:cubicBezTo>
                    <a:cubicBezTo>
                      <a:pt x="549665" y="669971"/>
                      <a:pt x="102404" y="774884"/>
                      <a:pt x="102404" y="861391"/>
                    </a:cubicBezTo>
                    <a:cubicBezTo>
                      <a:pt x="102404" y="947898"/>
                      <a:pt x="523897" y="1008637"/>
                      <a:pt x="533100" y="1104347"/>
                    </a:cubicBezTo>
                    <a:cubicBezTo>
                      <a:pt x="542303" y="1200057"/>
                      <a:pt x="155782" y="1338101"/>
                      <a:pt x="157622" y="1435652"/>
                    </a:cubicBezTo>
                    <a:cubicBezTo>
                      <a:pt x="159462" y="1533203"/>
                      <a:pt x="544143" y="1689652"/>
                      <a:pt x="544143" y="1689652"/>
                    </a:cubicBezTo>
                  </a:path>
                </a:pathLst>
              </a:cu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5011627" y="1649896"/>
                <a:ext cx="544143" cy="1689652"/>
              </a:xfrm>
              <a:custGeom>
                <a:avLst/>
                <a:gdLst>
                  <a:gd name="connsiteX0" fmla="*/ 356404 w 544143"/>
                  <a:gd name="connsiteY0" fmla="*/ 0 h 1689652"/>
                  <a:gd name="connsiteX1" fmla="*/ 3013 w 544143"/>
                  <a:gd name="connsiteY1" fmla="*/ 353391 h 1689652"/>
                  <a:gd name="connsiteX2" fmla="*/ 533100 w 544143"/>
                  <a:gd name="connsiteY2" fmla="*/ 585304 h 1689652"/>
                  <a:gd name="connsiteX3" fmla="*/ 102404 w 544143"/>
                  <a:gd name="connsiteY3" fmla="*/ 861391 h 1689652"/>
                  <a:gd name="connsiteX4" fmla="*/ 533100 w 544143"/>
                  <a:gd name="connsiteY4" fmla="*/ 1104347 h 1689652"/>
                  <a:gd name="connsiteX5" fmla="*/ 157622 w 544143"/>
                  <a:gd name="connsiteY5" fmla="*/ 1435652 h 1689652"/>
                  <a:gd name="connsiteX6" fmla="*/ 544143 w 544143"/>
                  <a:gd name="connsiteY6" fmla="*/ 1689652 h 1689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4143" h="1689652">
                    <a:moveTo>
                      <a:pt x="356404" y="0"/>
                    </a:moveTo>
                    <a:cubicBezTo>
                      <a:pt x="164984" y="127920"/>
                      <a:pt x="-26436" y="255840"/>
                      <a:pt x="3013" y="353391"/>
                    </a:cubicBezTo>
                    <a:cubicBezTo>
                      <a:pt x="32462" y="450942"/>
                      <a:pt x="516535" y="500637"/>
                      <a:pt x="533100" y="585304"/>
                    </a:cubicBezTo>
                    <a:cubicBezTo>
                      <a:pt x="549665" y="669971"/>
                      <a:pt x="102404" y="774884"/>
                      <a:pt x="102404" y="861391"/>
                    </a:cubicBezTo>
                    <a:cubicBezTo>
                      <a:pt x="102404" y="947898"/>
                      <a:pt x="523897" y="1008637"/>
                      <a:pt x="533100" y="1104347"/>
                    </a:cubicBezTo>
                    <a:cubicBezTo>
                      <a:pt x="542303" y="1200057"/>
                      <a:pt x="155782" y="1338101"/>
                      <a:pt x="157622" y="1435652"/>
                    </a:cubicBezTo>
                    <a:cubicBezTo>
                      <a:pt x="159462" y="1533203"/>
                      <a:pt x="544143" y="1689652"/>
                      <a:pt x="544143" y="1689652"/>
                    </a:cubicBezTo>
                  </a:path>
                </a:pathLst>
              </a:cu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Freeform 17"/>
              <p:cNvSpPr/>
              <p:nvPr/>
            </p:nvSpPr>
            <p:spPr>
              <a:xfrm>
                <a:off x="3838811" y="1698488"/>
                <a:ext cx="544143" cy="1689652"/>
              </a:xfrm>
              <a:custGeom>
                <a:avLst/>
                <a:gdLst>
                  <a:gd name="connsiteX0" fmla="*/ 356404 w 544143"/>
                  <a:gd name="connsiteY0" fmla="*/ 0 h 1689652"/>
                  <a:gd name="connsiteX1" fmla="*/ 3013 w 544143"/>
                  <a:gd name="connsiteY1" fmla="*/ 353391 h 1689652"/>
                  <a:gd name="connsiteX2" fmla="*/ 533100 w 544143"/>
                  <a:gd name="connsiteY2" fmla="*/ 585304 h 1689652"/>
                  <a:gd name="connsiteX3" fmla="*/ 102404 w 544143"/>
                  <a:gd name="connsiteY3" fmla="*/ 861391 h 1689652"/>
                  <a:gd name="connsiteX4" fmla="*/ 533100 w 544143"/>
                  <a:gd name="connsiteY4" fmla="*/ 1104347 h 1689652"/>
                  <a:gd name="connsiteX5" fmla="*/ 157622 w 544143"/>
                  <a:gd name="connsiteY5" fmla="*/ 1435652 h 1689652"/>
                  <a:gd name="connsiteX6" fmla="*/ 544143 w 544143"/>
                  <a:gd name="connsiteY6" fmla="*/ 1689652 h 1689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4143" h="1689652">
                    <a:moveTo>
                      <a:pt x="356404" y="0"/>
                    </a:moveTo>
                    <a:cubicBezTo>
                      <a:pt x="164984" y="127920"/>
                      <a:pt x="-26436" y="255840"/>
                      <a:pt x="3013" y="353391"/>
                    </a:cubicBezTo>
                    <a:cubicBezTo>
                      <a:pt x="32462" y="450942"/>
                      <a:pt x="516535" y="500637"/>
                      <a:pt x="533100" y="585304"/>
                    </a:cubicBezTo>
                    <a:cubicBezTo>
                      <a:pt x="549665" y="669971"/>
                      <a:pt x="102404" y="774884"/>
                      <a:pt x="102404" y="861391"/>
                    </a:cubicBezTo>
                    <a:cubicBezTo>
                      <a:pt x="102404" y="947898"/>
                      <a:pt x="523897" y="1008637"/>
                      <a:pt x="533100" y="1104347"/>
                    </a:cubicBezTo>
                    <a:cubicBezTo>
                      <a:pt x="542303" y="1200057"/>
                      <a:pt x="155782" y="1338101"/>
                      <a:pt x="157622" y="1435652"/>
                    </a:cubicBezTo>
                    <a:cubicBezTo>
                      <a:pt x="159462" y="1533203"/>
                      <a:pt x="544143" y="1689652"/>
                      <a:pt x="544143" y="1689652"/>
                    </a:cubicBezTo>
                  </a:path>
                </a:pathLst>
              </a:cu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 18"/>
              <p:cNvSpPr/>
              <p:nvPr/>
            </p:nvSpPr>
            <p:spPr>
              <a:xfrm>
                <a:off x="6255124" y="1621183"/>
                <a:ext cx="544143" cy="1689652"/>
              </a:xfrm>
              <a:custGeom>
                <a:avLst/>
                <a:gdLst>
                  <a:gd name="connsiteX0" fmla="*/ 356404 w 544143"/>
                  <a:gd name="connsiteY0" fmla="*/ 0 h 1689652"/>
                  <a:gd name="connsiteX1" fmla="*/ 3013 w 544143"/>
                  <a:gd name="connsiteY1" fmla="*/ 353391 h 1689652"/>
                  <a:gd name="connsiteX2" fmla="*/ 533100 w 544143"/>
                  <a:gd name="connsiteY2" fmla="*/ 585304 h 1689652"/>
                  <a:gd name="connsiteX3" fmla="*/ 102404 w 544143"/>
                  <a:gd name="connsiteY3" fmla="*/ 861391 h 1689652"/>
                  <a:gd name="connsiteX4" fmla="*/ 533100 w 544143"/>
                  <a:gd name="connsiteY4" fmla="*/ 1104347 h 1689652"/>
                  <a:gd name="connsiteX5" fmla="*/ 157622 w 544143"/>
                  <a:gd name="connsiteY5" fmla="*/ 1435652 h 1689652"/>
                  <a:gd name="connsiteX6" fmla="*/ 544143 w 544143"/>
                  <a:gd name="connsiteY6" fmla="*/ 1689652 h 1689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4143" h="1689652">
                    <a:moveTo>
                      <a:pt x="356404" y="0"/>
                    </a:moveTo>
                    <a:cubicBezTo>
                      <a:pt x="164984" y="127920"/>
                      <a:pt x="-26436" y="255840"/>
                      <a:pt x="3013" y="353391"/>
                    </a:cubicBezTo>
                    <a:cubicBezTo>
                      <a:pt x="32462" y="450942"/>
                      <a:pt x="516535" y="500637"/>
                      <a:pt x="533100" y="585304"/>
                    </a:cubicBezTo>
                    <a:cubicBezTo>
                      <a:pt x="549665" y="669971"/>
                      <a:pt x="102404" y="774884"/>
                      <a:pt x="102404" y="861391"/>
                    </a:cubicBezTo>
                    <a:cubicBezTo>
                      <a:pt x="102404" y="947898"/>
                      <a:pt x="523897" y="1008637"/>
                      <a:pt x="533100" y="1104347"/>
                    </a:cubicBezTo>
                    <a:cubicBezTo>
                      <a:pt x="542303" y="1200057"/>
                      <a:pt x="155782" y="1338101"/>
                      <a:pt x="157622" y="1435652"/>
                    </a:cubicBezTo>
                    <a:cubicBezTo>
                      <a:pt x="159462" y="1533203"/>
                      <a:pt x="544143" y="1689652"/>
                      <a:pt x="544143" y="1689652"/>
                    </a:cubicBezTo>
                  </a:path>
                </a:pathLst>
              </a:cu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Freeform 19"/>
              <p:cNvSpPr/>
              <p:nvPr/>
            </p:nvSpPr>
            <p:spPr>
              <a:xfrm>
                <a:off x="2670811" y="1698488"/>
                <a:ext cx="544143" cy="1689652"/>
              </a:xfrm>
              <a:custGeom>
                <a:avLst/>
                <a:gdLst>
                  <a:gd name="connsiteX0" fmla="*/ 356404 w 544143"/>
                  <a:gd name="connsiteY0" fmla="*/ 0 h 1689652"/>
                  <a:gd name="connsiteX1" fmla="*/ 3013 w 544143"/>
                  <a:gd name="connsiteY1" fmla="*/ 353391 h 1689652"/>
                  <a:gd name="connsiteX2" fmla="*/ 533100 w 544143"/>
                  <a:gd name="connsiteY2" fmla="*/ 585304 h 1689652"/>
                  <a:gd name="connsiteX3" fmla="*/ 102404 w 544143"/>
                  <a:gd name="connsiteY3" fmla="*/ 861391 h 1689652"/>
                  <a:gd name="connsiteX4" fmla="*/ 533100 w 544143"/>
                  <a:gd name="connsiteY4" fmla="*/ 1104347 h 1689652"/>
                  <a:gd name="connsiteX5" fmla="*/ 157622 w 544143"/>
                  <a:gd name="connsiteY5" fmla="*/ 1435652 h 1689652"/>
                  <a:gd name="connsiteX6" fmla="*/ 544143 w 544143"/>
                  <a:gd name="connsiteY6" fmla="*/ 1689652 h 1689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4143" h="1689652">
                    <a:moveTo>
                      <a:pt x="356404" y="0"/>
                    </a:moveTo>
                    <a:cubicBezTo>
                      <a:pt x="164984" y="127920"/>
                      <a:pt x="-26436" y="255840"/>
                      <a:pt x="3013" y="353391"/>
                    </a:cubicBezTo>
                    <a:cubicBezTo>
                      <a:pt x="32462" y="450942"/>
                      <a:pt x="516535" y="500637"/>
                      <a:pt x="533100" y="585304"/>
                    </a:cubicBezTo>
                    <a:cubicBezTo>
                      <a:pt x="549665" y="669971"/>
                      <a:pt x="102404" y="774884"/>
                      <a:pt x="102404" y="861391"/>
                    </a:cubicBezTo>
                    <a:cubicBezTo>
                      <a:pt x="102404" y="947898"/>
                      <a:pt x="523897" y="1008637"/>
                      <a:pt x="533100" y="1104347"/>
                    </a:cubicBezTo>
                    <a:cubicBezTo>
                      <a:pt x="542303" y="1200057"/>
                      <a:pt x="155782" y="1338101"/>
                      <a:pt x="157622" y="1435652"/>
                    </a:cubicBezTo>
                    <a:cubicBezTo>
                      <a:pt x="159462" y="1533203"/>
                      <a:pt x="544143" y="1689652"/>
                      <a:pt x="544143" y="1689652"/>
                    </a:cubicBezTo>
                  </a:path>
                </a:pathLst>
              </a:cu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1868040" y="1202395"/>
              <a:ext cx="3019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Lightweight user-level threads</a:t>
              </a:r>
              <a:endParaRPr lang="en-US" dirty="0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3449983" y="3765834"/>
            <a:ext cx="2244034" cy="698813"/>
            <a:chOff x="1435652" y="3964608"/>
            <a:chExt cx="2244034" cy="698813"/>
          </a:xfrm>
        </p:grpSpPr>
        <p:sp>
          <p:nvSpPr>
            <p:cNvPr id="31" name="Line Callout 1 30"/>
            <p:cNvSpPr/>
            <p:nvPr/>
          </p:nvSpPr>
          <p:spPr>
            <a:xfrm>
              <a:off x="1435652" y="3964608"/>
              <a:ext cx="2244034" cy="698813"/>
            </a:xfrm>
            <a:prstGeom prst="borderCallout1">
              <a:avLst>
                <a:gd name="adj1" fmla="val 54750"/>
                <a:gd name="adj2" fmla="val -5380"/>
                <a:gd name="adj3" fmla="val 135313"/>
                <a:gd name="adj4" fmla="val -30458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600" dirty="0" smtClean="0"/>
                <a:t>Scheduler 1</a:t>
              </a:r>
              <a:endParaRPr lang="en-US" sz="1600" dirty="0"/>
            </a:p>
          </p:txBody>
        </p:sp>
        <p:sp>
          <p:nvSpPr>
            <p:cNvPr id="32" name="Oval 31"/>
            <p:cNvSpPr/>
            <p:nvPr/>
          </p:nvSpPr>
          <p:spPr>
            <a:xfrm>
              <a:off x="1536598" y="4070627"/>
              <a:ext cx="294907" cy="287130"/>
            </a:xfrm>
            <a:prstGeom prst="ellipse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 smtClean="0"/>
                <a:t>t1</a:t>
              </a:r>
              <a:endParaRPr lang="en-US" sz="1600" dirty="0"/>
            </a:p>
          </p:txBody>
        </p:sp>
        <p:sp>
          <p:nvSpPr>
            <p:cNvPr id="33" name="Oval 32"/>
            <p:cNvSpPr/>
            <p:nvPr/>
          </p:nvSpPr>
          <p:spPr>
            <a:xfrm>
              <a:off x="1993122" y="4070627"/>
              <a:ext cx="294907" cy="287130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 smtClean="0">
                  <a:solidFill>
                    <a:srgbClr val="FFFFFF"/>
                  </a:solidFill>
                </a:rPr>
                <a:t>t2</a:t>
              </a:r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3313392" y="4070627"/>
              <a:ext cx="294907" cy="287130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 err="1" smtClean="0">
                  <a:solidFill>
                    <a:srgbClr val="FFFFFF"/>
                  </a:solidFill>
                </a:rPr>
                <a:t>tn</a:t>
              </a:r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>
            <a:xfrm>
              <a:off x="2401641" y="4227444"/>
              <a:ext cx="778881" cy="0"/>
            </a:xfrm>
            <a:prstGeom prst="line">
              <a:avLst/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3" name="Oval Callout 42"/>
          <p:cNvSpPr/>
          <p:nvPr/>
        </p:nvSpPr>
        <p:spPr>
          <a:xfrm>
            <a:off x="6681582" y="3684113"/>
            <a:ext cx="1939235" cy="689113"/>
          </a:xfrm>
          <a:prstGeom prst="wedgeEllipseCallout">
            <a:avLst>
              <a:gd name="adj1" fmla="val -97984"/>
              <a:gd name="adj2" fmla="val 16653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i="1" dirty="0" smtClean="0"/>
              <a:t>Lots of concurrency!</a:t>
            </a:r>
            <a:endParaRPr lang="en-US" sz="1600" i="1" dirty="0"/>
          </a:p>
        </p:txBody>
      </p:sp>
      <p:grpSp>
        <p:nvGrpSpPr>
          <p:cNvPr id="8" name="Group 7"/>
          <p:cNvGrpSpPr/>
          <p:nvPr/>
        </p:nvGrpSpPr>
        <p:grpSpPr>
          <a:xfrm>
            <a:off x="1908842" y="4676861"/>
            <a:ext cx="5326317" cy="1480715"/>
            <a:chOff x="839304" y="4875635"/>
            <a:chExt cx="5326317" cy="1480715"/>
          </a:xfrm>
        </p:grpSpPr>
        <p:grpSp>
          <p:nvGrpSpPr>
            <p:cNvPr id="7" name="Group 6"/>
            <p:cNvGrpSpPr/>
            <p:nvPr/>
          </p:nvGrpSpPr>
          <p:grpSpPr>
            <a:xfrm>
              <a:off x="839304" y="4875635"/>
              <a:ext cx="5326317" cy="396401"/>
              <a:chOff x="839304" y="4875635"/>
              <a:chExt cx="5326317" cy="396401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839304" y="4875635"/>
                <a:ext cx="5326317" cy="396401"/>
                <a:chOff x="839304" y="4875635"/>
                <a:chExt cx="5326317" cy="396401"/>
              </a:xfrm>
            </p:grpSpPr>
            <p:sp>
              <p:nvSpPr>
                <p:cNvPr id="5" name="Rounded Rectangle 4"/>
                <p:cNvSpPr/>
                <p:nvPr/>
              </p:nvSpPr>
              <p:spPr>
                <a:xfrm>
                  <a:off x="839304" y="4875635"/>
                  <a:ext cx="1065743" cy="396401"/>
                </a:xfrm>
                <a:prstGeom prst="roundRect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dirty="0" smtClean="0"/>
                    <a:t>Core 1</a:t>
                  </a:r>
                  <a:endParaRPr lang="en-US" dirty="0"/>
                </a:p>
              </p:txBody>
            </p:sp>
            <p:sp>
              <p:nvSpPr>
                <p:cNvPr id="26" name="Rounded Rectangle 25"/>
                <p:cNvSpPr/>
                <p:nvPr/>
              </p:nvSpPr>
              <p:spPr>
                <a:xfrm>
                  <a:off x="5099878" y="4875635"/>
                  <a:ext cx="1065743" cy="396401"/>
                </a:xfrm>
                <a:prstGeom prst="roundRect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dirty="0" smtClean="0"/>
                    <a:t>Core n</a:t>
                  </a:r>
                  <a:endParaRPr lang="en-US" dirty="0"/>
                </a:p>
              </p:txBody>
            </p:sp>
            <p:sp>
              <p:nvSpPr>
                <p:cNvPr id="27" name="Rounded Rectangle 26"/>
                <p:cNvSpPr/>
                <p:nvPr/>
              </p:nvSpPr>
              <p:spPr>
                <a:xfrm>
                  <a:off x="2259495" y="4875635"/>
                  <a:ext cx="1065743" cy="396401"/>
                </a:xfrm>
                <a:prstGeom prst="roundRect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6"/>
                </a:fillRef>
                <a:effectRef idx="1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dirty="0" smtClean="0"/>
                    <a:t>Core 2</a:t>
                  </a:r>
                  <a:endParaRPr lang="en-US" dirty="0"/>
                </a:p>
              </p:txBody>
            </p:sp>
          </p:grpSp>
          <p:cxnSp>
            <p:nvCxnSpPr>
              <p:cNvPr id="38" name="Straight Connector 37"/>
              <p:cNvCxnSpPr/>
              <p:nvPr/>
            </p:nvCxnSpPr>
            <p:spPr>
              <a:xfrm>
                <a:off x="3608299" y="5046870"/>
                <a:ext cx="1206658" cy="0"/>
              </a:xfrm>
              <a:prstGeom prst="line">
                <a:avLst/>
              </a:prstGeom>
              <a:ln>
                <a:prstDash val="sysDash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4" name="Rectangle 43"/>
            <p:cNvSpPr/>
            <p:nvPr/>
          </p:nvSpPr>
          <p:spPr>
            <a:xfrm>
              <a:off x="839304" y="5764696"/>
              <a:ext cx="5326317" cy="591654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Heap</a:t>
              </a:r>
              <a:endParaRPr lang="en-US" dirty="0"/>
            </a:p>
          </p:txBody>
        </p:sp>
        <p:sp>
          <p:nvSpPr>
            <p:cNvPr id="45" name="Up-Down Arrow 44"/>
            <p:cNvSpPr/>
            <p:nvPr/>
          </p:nvSpPr>
          <p:spPr>
            <a:xfrm>
              <a:off x="2684718" y="5294122"/>
              <a:ext cx="149137" cy="492660"/>
            </a:xfrm>
            <a:prstGeom prst="upDownArrow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Up-Down Arrow 46"/>
            <p:cNvSpPr/>
            <p:nvPr/>
          </p:nvSpPr>
          <p:spPr>
            <a:xfrm>
              <a:off x="1286515" y="5272036"/>
              <a:ext cx="149137" cy="492660"/>
            </a:xfrm>
            <a:prstGeom prst="upDownArrow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Up-Down Arrow 47"/>
            <p:cNvSpPr/>
            <p:nvPr/>
          </p:nvSpPr>
          <p:spPr>
            <a:xfrm>
              <a:off x="5612044" y="5294122"/>
              <a:ext cx="149137" cy="492660"/>
            </a:xfrm>
            <a:prstGeom prst="upDownArrow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56110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687"/>
    </mc:Choice>
    <mc:Fallback xmlns="">
      <p:transition xmlns:p14="http://schemas.microsoft.com/office/powerpoint/2010/main" spd="slow" advTm="2568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5633"/>
            <a:ext cx="8229600" cy="1044890"/>
          </a:xfrm>
        </p:spPr>
        <p:txBody>
          <a:bodyPr>
            <a:noAutofit/>
          </a:bodyPr>
          <a:lstStyle/>
          <a:p>
            <a:r>
              <a:rPr lang="en-US" sz="2800" dirty="0" smtClean="0"/>
              <a:t>Efficacy (Procrastination) ∝ </a:t>
            </a:r>
            <a:r>
              <a:rPr lang="en-US" sz="2800" dirty="0" smtClean="0">
                <a:solidFill>
                  <a:srgbClr val="FF0000"/>
                </a:solidFill>
              </a:rPr>
              <a:t># Available runnable threads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Procrastination alone enough?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20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374017" y="1863624"/>
            <a:ext cx="6709598" cy="2377075"/>
            <a:chOff x="2497287" y="2289369"/>
            <a:chExt cx="7592716" cy="2589638"/>
          </a:xfrm>
        </p:grpSpPr>
        <p:cxnSp>
          <p:nvCxnSpPr>
            <p:cNvPr id="49" name="Straight Connector 48"/>
            <p:cNvCxnSpPr/>
            <p:nvPr/>
          </p:nvCxnSpPr>
          <p:spPr>
            <a:xfrm>
              <a:off x="2497287" y="3103218"/>
              <a:ext cx="3231322" cy="0"/>
            </a:xfrm>
            <a:prstGeom prst="line">
              <a:avLst/>
            </a:prstGeom>
            <a:ln>
              <a:prstDash val="dashDot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" name="Rounded Rectangle 4"/>
            <p:cNvSpPr/>
            <p:nvPr/>
          </p:nvSpPr>
          <p:spPr>
            <a:xfrm>
              <a:off x="3808505" y="2289369"/>
              <a:ext cx="575756" cy="405240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smtClean="0"/>
                <a:t>M</a:t>
              </a:r>
              <a:endParaRPr lang="en-US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3818053" y="3800100"/>
              <a:ext cx="575756" cy="405240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smtClean="0"/>
                <a:t>W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613600" y="3800100"/>
              <a:ext cx="575756" cy="405240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smtClean="0"/>
                <a:t>W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5118262" y="3800100"/>
              <a:ext cx="575756" cy="405240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smtClean="0"/>
                <a:t>W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6" name="Oval 15"/>
            <p:cNvSpPr/>
            <p:nvPr/>
          </p:nvSpPr>
          <p:spPr>
            <a:xfrm>
              <a:off x="3873270" y="3114251"/>
              <a:ext cx="454278" cy="46382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</a:t>
              </a:r>
              <a:endParaRPr lang="en-US" dirty="0"/>
            </a:p>
          </p:txBody>
        </p:sp>
        <p:sp>
          <p:nvSpPr>
            <p:cNvPr id="17" name="Oval 16"/>
            <p:cNvSpPr/>
            <p:nvPr/>
          </p:nvSpPr>
          <p:spPr>
            <a:xfrm>
              <a:off x="3885809" y="4415181"/>
              <a:ext cx="454278" cy="46382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J</a:t>
              </a:r>
            </a:p>
          </p:txBody>
        </p:sp>
        <p:cxnSp>
          <p:nvCxnSpPr>
            <p:cNvPr id="19" name="Straight Arrow Connector 18"/>
            <p:cNvCxnSpPr>
              <a:stCxn id="16" idx="2"/>
              <a:endCxn id="13" idx="0"/>
            </p:cNvCxnSpPr>
            <p:nvPr/>
          </p:nvCxnSpPr>
          <p:spPr>
            <a:xfrm flipH="1">
              <a:off x="2901478" y="3346164"/>
              <a:ext cx="971792" cy="45393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6" idx="4"/>
              <a:endCxn id="12" idx="0"/>
            </p:cNvCxnSpPr>
            <p:nvPr/>
          </p:nvCxnSpPr>
          <p:spPr>
            <a:xfrm>
              <a:off x="4100409" y="3578077"/>
              <a:ext cx="5522" cy="22202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16" idx="6"/>
              <a:endCxn id="14" idx="0"/>
            </p:cNvCxnSpPr>
            <p:nvPr/>
          </p:nvCxnSpPr>
          <p:spPr>
            <a:xfrm>
              <a:off x="4327548" y="3346164"/>
              <a:ext cx="1078592" cy="45393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13" idx="2"/>
              <a:endCxn id="17" idx="2"/>
            </p:cNvCxnSpPr>
            <p:nvPr/>
          </p:nvCxnSpPr>
          <p:spPr>
            <a:xfrm>
              <a:off x="2901478" y="4205340"/>
              <a:ext cx="984331" cy="44175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stCxn id="12" idx="2"/>
              <a:endCxn id="17" idx="0"/>
            </p:cNvCxnSpPr>
            <p:nvPr/>
          </p:nvCxnSpPr>
          <p:spPr>
            <a:xfrm>
              <a:off x="4105931" y="4205340"/>
              <a:ext cx="7017" cy="20984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14" idx="2"/>
              <a:endCxn id="17" idx="6"/>
            </p:cNvCxnSpPr>
            <p:nvPr/>
          </p:nvCxnSpPr>
          <p:spPr>
            <a:xfrm flipH="1">
              <a:off x="4340087" y="4205340"/>
              <a:ext cx="1066053" cy="44175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5" idx="2"/>
              <a:endCxn id="16" idx="0"/>
            </p:cNvCxnSpPr>
            <p:nvPr/>
          </p:nvCxnSpPr>
          <p:spPr>
            <a:xfrm>
              <a:off x="4096383" y="2694609"/>
              <a:ext cx="4026" cy="41964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1" name="Right Brace 50"/>
            <p:cNvSpPr/>
            <p:nvPr/>
          </p:nvSpPr>
          <p:spPr>
            <a:xfrm>
              <a:off x="6027530" y="2289369"/>
              <a:ext cx="315050" cy="813849"/>
            </a:xfrm>
            <a:prstGeom prst="righ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ight Brace 51"/>
            <p:cNvSpPr/>
            <p:nvPr/>
          </p:nvSpPr>
          <p:spPr>
            <a:xfrm>
              <a:off x="6027530" y="3255618"/>
              <a:ext cx="315050" cy="1623389"/>
            </a:xfrm>
            <a:prstGeom prst="rightBrac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15549" y="2513016"/>
              <a:ext cx="29685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Serial (low thread availability)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515549" y="3859776"/>
              <a:ext cx="3574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Concurrent (high thread availability)</a:t>
              </a:r>
              <a:endParaRPr lang="en-US" dirty="0"/>
            </a:p>
          </p:txBody>
        </p:sp>
      </p:grpSp>
      <p:sp>
        <p:nvSpPr>
          <p:cNvPr id="26" name="Content Placeholder 2"/>
          <p:cNvSpPr txBox="1">
            <a:spLocks/>
          </p:cNvSpPr>
          <p:nvPr/>
        </p:nvSpPr>
        <p:spPr>
          <a:xfrm>
            <a:off x="609600" y="4351139"/>
            <a:ext cx="8229600" cy="9055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With Procrastination, </a:t>
            </a:r>
            <a:r>
              <a:rPr lang="en-US" sz="2800" b="1" dirty="0" smtClean="0"/>
              <a:t>half</a:t>
            </a:r>
            <a:r>
              <a:rPr lang="en-US" sz="2800" dirty="0" smtClean="0"/>
              <a:t> of local major GCs were </a:t>
            </a:r>
            <a:r>
              <a:rPr lang="en-US" sz="2800" i="1" dirty="0" smtClean="0"/>
              <a:t>forced</a:t>
            </a: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476801" y="5409096"/>
            <a:ext cx="6728503" cy="9055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 smtClean="0"/>
              <a:t>Eager exporting writes while preserving visibility invariant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72" y="5353871"/>
            <a:ext cx="515945" cy="96078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3482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895"/>
    </mc:Choice>
    <mc:Fallback xmlns="">
      <p:transition xmlns:p14="http://schemas.microsoft.com/office/powerpoint/2010/main" spd="slow" advTm="5889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Cleanliness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3"/>
            <a:ext cx="8229600" cy="1618592"/>
          </a:xfrm>
        </p:spPr>
        <p:txBody>
          <a:bodyPr/>
          <a:lstStyle/>
          <a:p>
            <a:r>
              <a:rPr lang="en-US" dirty="0" smtClean="0"/>
              <a:t>A clean object closure can be lifted to the shared heap without breaking the visibility invariant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086086" y="3268870"/>
            <a:ext cx="100540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 := x</a:t>
            </a:r>
            <a:endParaRPr lang="en-US" sz="3200" dirty="0"/>
          </a:p>
        </p:txBody>
      </p:sp>
      <p:sp>
        <p:nvSpPr>
          <p:cNvPr id="6" name="Oval Callout 5"/>
          <p:cNvSpPr/>
          <p:nvPr/>
        </p:nvSpPr>
        <p:spPr>
          <a:xfrm>
            <a:off x="1446695" y="3743739"/>
            <a:ext cx="2639391" cy="894522"/>
          </a:xfrm>
          <a:prstGeom prst="wedgeEllipseCallout">
            <a:avLst>
              <a:gd name="adj1" fmla="val 52938"/>
              <a:gd name="adj2" fmla="val -58488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inSharedHeap</a:t>
            </a:r>
            <a:r>
              <a:rPr lang="en-US" dirty="0" smtClean="0">
                <a:solidFill>
                  <a:srgbClr val="000000"/>
                </a:solidFill>
              </a:rPr>
              <a:t> (r)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Oval Callout 6"/>
          <p:cNvSpPr/>
          <p:nvPr/>
        </p:nvSpPr>
        <p:spPr>
          <a:xfrm>
            <a:off x="5091489" y="3743739"/>
            <a:ext cx="2373902" cy="894522"/>
          </a:xfrm>
          <a:prstGeom prst="wedgeEllipseCallout">
            <a:avLst>
              <a:gd name="adj1" fmla="val -51980"/>
              <a:gd name="adj2" fmla="val -63426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inLocalHeap</a:t>
            </a:r>
            <a:r>
              <a:rPr lang="en-US" dirty="0" smtClean="0">
                <a:solidFill>
                  <a:srgbClr val="000000"/>
                </a:solidFill>
              </a:rPr>
              <a:t> (x)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&amp;&amp;</a:t>
            </a:r>
          </a:p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isClean</a:t>
            </a:r>
            <a:r>
              <a:rPr lang="en-US" dirty="0" smtClean="0">
                <a:solidFill>
                  <a:srgbClr val="000000"/>
                </a:solidFill>
              </a:rPr>
              <a:t> (x)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995306" y="5215595"/>
            <a:ext cx="6341540" cy="584776"/>
            <a:chOff x="1934002" y="5215595"/>
            <a:chExt cx="6341540" cy="584776"/>
          </a:xfrm>
        </p:grpSpPr>
        <p:sp>
          <p:nvSpPr>
            <p:cNvPr id="10" name="TextBox 9"/>
            <p:cNvSpPr txBox="1"/>
            <p:nvPr/>
          </p:nvSpPr>
          <p:spPr>
            <a:xfrm>
              <a:off x="2771912" y="5215595"/>
              <a:ext cx="5503630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/>
                <a:t>Eager write (no Procrastination)</a:t>
              </a:r>
              <a:endParaRPr lang="en-US" sz="3200" dirty="0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4002" y="5385312"/>
              <a:ext cx="553412" cy="415059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55522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77"/>
    </mc:Choice>
    <mc:Fallback xmlns="">
      <p:transition xmlns:p14="http://schemas.microsoft.com/office/powerpoint/2010/main" spd="slow" advTm="2287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Cleanliness: </a:t>
            </a:r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22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652648" y="2133249"/>
            <a:ext cx="3225102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652648" y="4101426"/>
            <a:ext cx="3225102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918360" y="4415702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118887" y="3516634"/>
            <a:ext cx="232587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/>
              <a:t>lift (x) to shared </a:t>
            </a:r>
          </a:p>
          <a:p>
            <a:r>
              <a:rPr lang="en-US" sz="2600" dirty="0" smtClean="0"/>
              <a:t>heap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80275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92"/>
    </mc:Choice>
    <mc:Fallback xmlns="">
      <p:transition xmlns:p14="http://schemas.microsoft.com/office/powerpoint/2010/main" spd="slow" advTm="1169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/>
          <p:cNvSpPr/>
          <p:nvPr/>
        </p:nvSpPr>
        <p:spPr>
          <a:xfrm>
            <a:off x="2652648" y="2133249"/>
            <a:ext cx="3225102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28" name="Rounded Rectangle 27"/>
          <p:cNvSpPr/>
          <p:nvPr/>
        </p:nvSpPr>
        <p:spPr>
          <a:xfrm>
            <a:off x="2652648" y="4101426"/>
            <a:ext cx="3225102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Cleanliness</a:t>
            </a:r>
            <a:r>
              <a:rPr lang="en-US"/>
              <a:t>: </a:t>
            </a:r>
            <a:r>
              <a:rPr lang="en-US" smtClean="0"/>
              <a:t>Intuition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23</a:t>
            </a:fld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917790" y="258206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0" name="Straight Arrow Connector 9"/>
          <p:cNvCxnSpPr>
            <a:stCxn id="8" idx="0"/>
            <a:endCxn id="7" idx="2"/>
          </p:cNvCxnSpPr>
          <p:nvPr/>
        </p:nvCxnSpPr>
        <p:spPr>
          <a:xfrm flipV="1">
            <a:off x="4264059" y="3090475"/>
            <a:ext cx="7994" cy="13072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001183" y="4216671"/>
            <a:ext cx="2630421" cy="899286"/>
            <a:chOff x="3001183" y="4150413"/>
            <a:chExt cx="2630421" cy="899286"/>
          </a:xfrm>
        </p:grpSpPr>
        <p:sp>
          <p:nvSpPr>
            <p:cNvPr id="8" name="Rounded Rectangle 7"/>
            <p:cNvSpPr/>
            <p:nvPr/>
          </p:nvSpPr>
          <p:spPr>
            <a:xfrm>
              <a:off x="3909796" y="4331459"/>
              <a:ext cx="708526" cy="508414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FWD</a:t>
              </a:r>
              <a:endParaRPr lang="en-US" dirty="0"/>
            </a:p>
          </p:txBody>
        </p:sp>
        <p:cxnSp>
          <p:nvCxnSpPr>
            <p:cNvPr id="12" name="Curved Connector 11"/>
            <p:cNvCxnSpPr/>
            <p:nvPr/>
          </p:nvCxnSpPr>
          <p:spPr>
            <a:xfrm rot="10800000" flipV="1">
              <a:off x="4626317" y="4150413"/>
              <a:ext cx="817549" cy="309218"/>
            </a:xfrm>
            <a:prstGeom prst="curvedConnector3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Curved Connector 12"/>
            <p:cNvCxnSpPr/>
            <p:nvPr/>
          </p:nvCxnSpPr>
          <p:spPr>
            <a:xfrm rot="10800000">
              <a:off x="4626316" y="4716945"/>
              <a:ext cx="1005288" cy="332754"/>
            </a:xfrm>
            <a:prstGeom prst="curvedConnector3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urved Connector 16"/>
            <p:cNvCxnSpPr/>
            <p:nvPr/>
          </p:nvCxnSpPr>
          <p:spPr>
            <a:xfrm>
              <a:off x="3001183" y="4150413"/>
              <a:ext cx="874506" cy="309219"/>
            </a:xfrm>
            <a:prstGeom prst="curvedConnector3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Curved Connector 20"/>
            <p:cNvCxnSpPr/>
            <p:nvPr/>
          </p:nvCxnSpPr>
          <p:spPr>
            <a:xfrm flipV="1">
              <a:off x="3001183" y="4716945"/>
              <a:ext cx="874506" cy="332754"/>
            </a:xfrm>
            <a:prstGeom prst="curvedConnector3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6207235" y="2644199"/>
            <a:ext cx="261941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/>
              <a:t>find all references </a:t>
            </a:r>
          </a:p>
          <a:p>
            <a:r>
              <a:rPr lang="en-US" sz="2600" dirty="0" smtClean="0"/>
              <a:t>to FWD</a:t>
            </a:r>
            <a:endParaRPr lang="en-US" sz="2600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029" y="1808915"/>
            <a:ext cx="515945" cy="96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0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94"/>
    </mc:Choice>
    <mc:Fallback xmlns="">
      <p:transition xmlns:p14="http://schemas.microsoft.com/office/powerpoint/2010/main" spd="slow" advTm="1699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/>
          <p:cNvSpPr/>
          <p:nvPr/>
        </p:nvSpPr>
        <p:spPr>
          <a:xfrm>
            <a:off x="2652648" y="2133249"/>
            <a:ext cx="3225102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28" name="Rounded Rectangle 27"/>
          <p:cNvSpPr/>
          <p:nvPr/>
        </p:nvSpPr>
        <p:spPr>
          <a:xfrm>
            <a:off x="2652648" y="4101426"/>
            <a:ext cx="3225102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Cleanliness</a:t>
            </a:r>
            <a:r>
              <a:rPr lang="en-US"/>
              <a:t>: </a:t>
            </a:r>
            <a:r>
              <a:rPr lang="en-US" smtClean="0"/>
              <a:t>Intuition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24</a:t>
            </a:fld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917790" y="258206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2" name="Curved Connector 11"/>
          <p:cNvCxnSpPr>
            <a:endCxn id="7" idx="3"/>
          </p:cNvCxnSpPr>
          <p:nvPr/>
        </p:nvCxnSpPr>
        <p:spPr>
          <a:xfrm rot="16200000" flipV="1">
            <a:off x="4045749" y="3416835"/>
            <a:ext cx="1978690" cy="817555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V="1">
            <a:off x="3886456" y="3676630"/>
            <a:ext cx="1724482" cy="552172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endCxn id="7" idx="1"/>
          </p:cNvCxnSpPr>
          <p:nvPr/>
        </p:nvCxnSpPr>
        <p:spPr>
          <a:xfrm rot="5400000" flipH="1" flipV="1">
            <a:off x="2465657" y="3362825"/>
            <a:ext cx="1978689" cy="92557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rot="5400000" flipH="1" flipV="1">
            <a:off x="2853889" y="3626934"/>
            <a:ext cx="1724482" cy="651565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6207235" y="1898260"/>
            <a:ext cx="2479565" cy="1638491"/>
            <a:chOff x="6207235" y="1898260"/>
            <a:chExt cx="2479565" cy="1638491"/>
          </a:xfrm>
        </p:grpSpPr>
        <p:sp>
          <p:nvSpPr>
            <p:cNvPr id="24" name="Multiply 23"/>
            <p:cNvSpPr/>
            <p:nvPr/>
          </p:nvSpPr>
          <p:spPr>
            <a:xfrm>
              <a:off x="6999208" y="1898260"/>
              <a:ext cx="892017" cy="683801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07235" y="2644199"/>
              <a:ext cx="2479565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00" dirty="0" smtClean="0"/>
                <a:t>Need to scan the </a:t>
              </a:r>
            </a:p>
            <a:p>
              <a:r>
                <a:rPr lang="en-US" sz="2600" dirty="0" smtClean="0"/>
                <a:t>entire local heap</a:t>
              </a:r>
              <a:endParaRPr lang="en-US" sz="2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3063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72"/>
    </mc:Choice>
    <mc:Fallback xmlns="">
      <p:transition xmlns:p14="http://schemas.microsoft.com/office/powerpoint/2010/main" spd="slow" advTm="1297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/>
          <p:cNvSpPr/>
          <p:nvPr/>
        </p:nvSpPr>
        <p:spPr>
          <a:xfrm>
            <a:off x="2652648" y="4101426"/>
            <a:ext cx="2670309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038452" y="4216671"/>
            <a:ext cx="1128741" cy="105106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2652648" y="2133249"/>
            <a:ext cx="2670309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Cleanliness: </a:t>
            </a:r>
            <a:r>
              <a:rPr lang="en-US" dirty="0" smtClean="0"/>
              <a:t>Simpler question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25</a:t>
            </a:fld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076748" y="258206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0" name="Straight Arrow Connector 9"/>
          <p:cNvCxnSpPr>
            <a:stCxn id="8" idx="0"/>
            <a:endCxn id="7" idx="2"/>
          </p:cNvCxnSpPr>
          <p:nvPr/>
        </p:nvCxnSpPr>
        <p:spPr>
          <a:xfrm flipV="1">
            <a:off x="3423017" y="3090475"/>
            <a:ext cx="7994" cy="13072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068754" y="4397717"/>
            <a:ext cx="1315508" cy="508414"/>
            <a:chOff x="3909796" y="4331459"/>
            <a:chExt cx="1315508" cy="508414"/>
          </a:xfrm>
        </p:grpSpPr>
        <p:sp>
          <p:nvSpPr>
            <p:cNvPr id="8" name="Rounded Rectangle 7"/>
            <p:cNvSpPr/>
            <p:nvPr/>
          </p:nvSpPr>
          <p:spPr>
            <a:xfrm>
              <a:off x="3909796" y="4331459"/>
              <a:ext cx="708526" cy="508414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FWD</a:t>
              </a:r>
              <a:endParaRPr lang="en-US" dirty="0"/>
            </a:p>
          </p:txBody>
        </p:sp>
        <p:cxnSp>
          <p:nvCxnSpPr>
            <p:cNvPr id="12" name="Curved Connector 11"/>
            <p:cNvCxnSpPr/>
            <p:nvPr/>
          </p:nvCxnSpPr>
          <p:spPr>
            <a:xfrm rot="10800000">
              <a:off x="4626321" y="4459634"/>
              <a:ext cx="598983" cy="1"/>
            </a:xfrm>
            <a:prstGeom prst="curvedConnector3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Curved Connector 12"/>
            <p:cNvCxnSpPr/>
            <p:nvPr/>
          </p:nvCxnSpPr>
          <p:spPr>
            <a:xfrm rot="10800000">
              <a:off x="4626316" y="4716946"/>
              <a:ext cx="598988" cy="12701"/>
            </a:xfrm>
            <a:prstGeom prst="curvedConnector3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6207235" y="2644199"/>
            <a:ext cx="2473541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/>
              <a:t>Do all references </a:t>
            </a:r>
          </a:p>
          <a:p>
            <a:r>
              <a:rPr lang="en-US" sz="2600" dirty="0" smtClean="0"/>
              <a:t>originate from </a:t>
            </a:r>
          </a:p>
          <a:p>
            <a:r>
              <a:rPr lang="en-US" sz="2600" dirty="0" smtClean="0"/>
              <a:t>heap region </a:t>
            </a:r>
            <a:r>
              <a:rPr lang="en-US" sz="2600" i="1" dirty="0" smtClean="0"/>
              <a:t>h?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029" y="1808915"/>
            <a:ext cx="515945" cy="96078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751815" y="5478031"/>
            <a:ext cx="457327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 err="1" smtClean="0"/>
              <a:t>sizeof</a:t>
            </a:r>
            <a:r>
              <a:rPr lang="en-US" sz="2600" dirty="0" smtClean="0"/>
              <a:t> (h) &lt;&lt; </a:t>
            </a:r>
            <a:r>
              <a:rPr lang="en-US" sz="2600" dirty="0" err="1" smtClean="0"/>
              <a:t>sizeof</a:t>
            </a:r>
            <a:r>
              <a:rPr lang="en-US" sz="2600" dirty="0" smtClean="0"/>
              <a:t> (local heap)</a:t>
            </a:r>
            <a:endParaRPr lang="en-US" sz="2600" i="1" dirty="0" smtClean="0"/>
          </a:p>
        </p:txBody>
      </p:sp>
    </p:spTree>
    <p:extLst>
      <p:ext uri="{BB962C8B-B14F-4D97-AF65-F5344CB8AC3E}">
        <p14:creationId xmlns:p14="http://schemas.microsoft.com/office/powerpoint/2010/main" val="89853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29"/>
    </mc:Choice>
    <mc:Fallback xmlns="">
      <p:transition xmlns:p14="http://schemas.microsoft.com/office/powerpoint/2010/main" spd="slow" advTm="1762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/>
          <p:cNvSpPr/>
          <p:nvPr/>
        </p:nvSpPr>
        <p:spPr>
          <a:xfrm>
            <a:off x="2652648" y="4101426"/>
            <a:ext cx="2670309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038452" y="4216671"/>
            <a:ext cx="1128741" cy="105106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2652648" y="2133249"/>
            <a:ext cx="2670309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Cleanliness: </a:t>
            </a:r>
            <a:r>
              <a:rPr lang="en-US" dirty="0" smtClean="0"/>
              <a:t>Simpler question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26</a:t>
            </a:fld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076748" y="2582061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0" name="Straight Arrow Connector 9"/>
          <p:cNvCxnSpPr>
            <a:endCxn id="7" idx="2"/>
          </p:cNvCxnSpPr>
          <p:nvPr/>
        </p:nvCxnSpPr>
        <p:spPr>
          <a:xfrm flipH="1" flipV="1">
            <a:off x="3431011" y="3090475"/>
            <a:ext cx="743424" cy="16140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207235" y="2644199"/>
            <a:ext cx="219778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/>
              <a:t>Only scan the</a:t>
            </a:r>
          </a:p>
          <a:p>
            <a:r>
              <a:rPr lang="en-US" sz="2600" dirty="0" smtClean="0"/>
              <a:t>heap region </a:t>
            </a:r>
            <a:r>
              <a:rPr lang="en-US" sz="2600" i="1" dirty="0" smtClean="0"/>
              <a:t>h.</a:t>
            </a:r>
            <a:endParaRPr lang="en-US" sz="2600" i="1" dirty="0"/>
          </a:p>
        </p:txBody>
      </p:sp>
      <p:cxnSp>
        <p:nvCxnSpPr>
          <p:cNvPr id="17" name="Straight Arrow Connector 16"/>
          <p:cNvCxnSpPr>
            <a:endCxn id="7" idx="3"/>
          </p:cNvCxnSpPr>
          <p:nvPr/>
        </p:nvCxnSpPr>
        <p:spPr>
          <a:xfrm flipH="1" flipV="1">
            <a:off x="3785274" y="2836268"/>
            <a:ext cx="860264" cy="17352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9894" y="2281893"/>
            <a:ext cx="553412" cy="415059"/>
          </a:xfrm>
          <a:prstGeom prst="rect">
            <a:avLst/>
          </a:prstGeom>
        </p:spPr>
      </p:pic>
      <p:sp>
        <p:nvSpPr>
          <p:cNvPr id="11" name="Oval Callout 10"/>
          <p:cNvSpPr/>
          <p:nvPr/>
        </p:nvSpPr>
        <p:spPr>
          <a:xfrm>
            <a:off x="6628480" y="3912462"/>
            <a:ext cx="1689652" cy="913539"/>
          </a:xfrm>
          <a:prstGeom prst="wedgeEllipseCallout">
            <a:avLst>
              <a:gd name="adj1" fmla="val -43690"/>
              <a:gd name="adj2" fmla="val -94745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Heap session!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751815" y="5478031"/>
            <a:ext cx="457327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00" dirty="0" err="1" smtClean="0"/>
              <a:t>sizeof</a:t>
            </a:r>
            <a:r>
              <a:rPr lang="en-US" sz="2600" dirty="0" smtClean="0"/>
              <a:t> (h) &lt;&lt; </a:t>
            </a:r>
            <a:r>
              <a:rPr lang="en-US" sz="2600" dirty="0" err="1" smtClean="0"/>
              <a:t>sizeof</a:t>
            </a:r>
            <a:r>
              <a:rPr lang="en-US" sz="2600" dirty="0" smtClean="0"/>
              <a:t> (local heap)</a:t>
            </a:r>
            <a:endParaRPr lang="en-US" sz="2600" i="1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2067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30"/>
    </mc:Choice>
    <mc:Fallback xmlns="">
      <p:transition xmlns:p14="http://schemas.microsoft.com/office/powerpoint/2010/main" spd="slow" advTm="2173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2"/>
          <p:cNvSpPr txBox="1">
            <a:spLocks/>
          </p:cNvSpPr>
          <p:nvPr/>
        </p:nvSpPr>
        <p:spPr>
          <a:xfrm>
            <a:off x="457200" y="4110783"/>
            <a:ext cx="8229600" cy="1783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Current session closed &amp; new session opened</a:t>
            </a:r>
          </a:p>
          <a:p>
            <a:pPr lvl="1"/>
            <a:r>
              <a:rPr lang="en-US" sz="2400" dirty="0" smtClean="0"/>
              <a:t>After an exporting write, a user-level context switch, a local GC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Heap Sessions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7"/>
            <a:ext cx="8229600" cy="1469103"/>
          </a:xfrm>
        </p:spPr>
        <p:txBody>
          <a:bodyPr>
            <a:noAutofit/>
          </a:bodyPr>
          <a:lstStyle/>
          <a:p>
            <a:r>
              <a:rPr lang="en-US" sz="2800" dirty="0" smtClean="0"/>
              <a:t>Source of an exporting write is often</a:t>
            </a:r>
          </a:p>
          <a:p>
            <a:pPr lvl="1"/>
            <a:r>
              <a:rPr lang="en-US" sz="2400" dirty="0" smtClean="0"/>
              <a:t>Young</a:t>
            </a:r>
          </a:p>
          <a:p>
            <a:pPr lvl="1"/>
            <a:r>
              <a:rPr lang="en-US" sz="2400" dirty="0" smtClean="0"/>
              <a:t>rarely referenced from outside the closure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27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213281" y="1600486"/>
            <a:ext cx="8637777" cy="2575627"/>
            <a:chOff x="213281" y="1600486"/>
            <a:chExt cx="8637777" cy="2575627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2498211" y="3304624"/>
              <a:ext cx="0" cy="36620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14" name="Group 13"/>
            <p:cNvGrpSpPr/>
            <p:nvPr/>
          </p:nvGrpSpPr>
          <p:grpSpPr>
            <a:xfrm>
              <a:off x="213281" y="1600486"/>
              <a:ext cx="8637777" cy="2575627"/>
              <a:chOff x="213281" y="1600486"/>
              <a:chExt cx="8637777" cy="2575627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213281" y="1600486"/>
                <a:ext cx="8637777" cy="2575627"/>
                <a:chOff x="726307" y="2012644"/>
                <a:chExt cx="7835895" cy="2072329"/>
              </a:xfrm>
            </p:grpSpPr>
            <p:grpSp>
              <p:nvGrpSpPr>
                <p:cNvPr id="9" name="Group 8"/>
                <p:cNvGrpSpPr/>
                <p:nvPr/>
              </p:nvGrpSpPr>
              <p:grpSpPr>
                <a:xfrm>
                  <a:off x="1542421" y="2782007"/>
                  <a:ext cx="5683681" cy="1282947"/>
                  <a:chOff x="924734" y="2913587"/>
                  <a:chExt cx="5683681" cy="1282947"/>
                </a:xfrm>
              </p:grpSpPr>
              <p:sp>
                <p:nvSpPr>
                  <p:cNvPr id="5" name="Rectangle 4"/>
                  <p:cNvSpPr/>
                  <p:nvPr/>
                </p:nvSpPr>
                <p:spPr>
                  <a:xfrm>
                    <a:off x="2176328" y="2913587"/>
                    <a:ext cx="2603318" cy="601359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3">
                      <a:shade val="50000"/>
                    </a:schemeClr>
                  </a:lnRef>
                  <a:fillRef idx="1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Previous Session</a:t>
                    </a:r>
                    <a:endParaRPr lang="en-US" dirty="0"/>
                  </a:p>
                </p:txBody>
              </p:sp>
              <p:sp>
                <p:nvSpPr>
                  <p:cNvPr id="6" name="Rectangle 5"/>
                  <p:cNvSpPr/>
                  <p:nvPr/>
                </p:nvSpPr>
                <p:spPr>
                  <a:xfrm>
                    <a:off x="4779937" y="2913587"/>
                    <a:ext cx="1105142" cy="601359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5">
                      <a:shade val="50000"/>
                    </a:schemeClr>
                  </a:lnRef>
                  <a:fillRef idx="1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Current Session</a:t>
                    </a:r>
                    <a:endParaRPr lang="en-US" sz="1600" dirty="0"/>
                  </a:p>
                </p:txBody>
              </p:sp>
              <p:sp>
                <p:nvSpPr>
                  <p:cNvPr id="7" name="Rectangle 6"/>
                  <p:cNvSpPr/>
                  <p:nvPr/>
                </p:nvSpPr>
                <p:spPr>
                  <a:xfrm>
                    <a:off x="5885079" y="2913587"/>
                    <a:ext cx="723336" cy="601359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 smtClean="0"/>
                      <a:t>Free</a:t>
                    </a:r>
                    <a:endParaRPr lang="en-US" dirty="0"/>
                  </a:p>
                </p:txBody>
              </p:sp>
              <p:cxnSp>
                <p:nvCxnSpPr>
                  <p:cNvPr id="8" name="Straight Arrow Connector 7"/>
                  <p:cNvCxnSpPr/>
                  <p:nvPr/>
                </p:nvCxnSpPr>
                <p:spPr>
                  <a:xfrm flipV="1">
                    <a:off x="5885079" y="3515360"/>
                    <a:ext cx="0" cy="294644"/>
                  </a:xfrm>
                  <a:prstGeom prst="straightConnector1">
                    <a:avLst/>
                  </a:prstGeom>
                  <a:ln>
                    <a:tailEnd type="arrow"/>
                  </a:ln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" name="TextBox 9"/>
                  <p:cNvSpPr txBox="1"/>
                  <p:nvPr/>
                </p:nvSpPr>
                <p:spPr>
                  <a:xfrm>
                    <a:off x="924734" y="3019777"/>
                    <a:ext cx="1093669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600" dirty="0" smtClean="0"/>
                      <a:t>Local Heap</a:t>
                    </a:r>
                    <a:endParaRPr lang="en-US" sz="1600" dirty="0"/>
                  </a:p>
                </p:txBody>
              </p:sp>
              <p:cxnSp>
                <p:nvCxnSpPr>
                  <p:cNvPr id="11" name="Straight Arrow Connector 10"/>
                  <p:cNvCxnSpPr/>
                  <p:nvPr/>
                </p:nvCxnSpPr>
                <p:spPr>
                  <a:xfrm flipV="1">
                    <a:off x="4788182" y="3515360"/>
                    <a:ext cx="0" cy="294644"/>
                  </a:xfrm>
                  <a:prstGeom prst="straightConnector1">
                    <a:avLst/>
                  </a:prstGeom>
                  <a:ln>
                    <a:tailEnd type="arrow"/>
                  </a:ln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" name="TextBox 11"/>
                  <p:cNvSpPr txBox="1"/>
                  <p:nvPr/>
                </p:nvSpPr>
                <p:spPr>
                  <a:xfrm>
                    <a:off x="4105256" y="3846597"/>
                    <a:ext cx="120618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600" dirty="0" smtClean="0"/>
                      <a:t>SessionStart</a:t>
                    </a:r>
                    <a:endParaRPr lang="en-US" sz="1600" dirty="0"/>
                  </a:p>
                </p:txBody>
              </p:sp>
              <p:sp>
                <p:nvSpPr>
                  <p:cNvPr id="13" name="TextBox 12"/>
                  <p:cNvSpPr txBox="1"/>
                  <p:nvPr/>
                </p:nvSpPr>
                <p:spPr>
                  <a:xfrm>
                    <a:off x="5457868" y="3857980"/>
                    <a:ext cx="854421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600" dirty="0" smtClean="0"/>
                      <a:t>Frontier</a:t>
                    </a:r>
                    <a:endParaRPr lang="en-US" sz="1600" dirty="0"/>
                  </a:p>
                </p:txBody>
              </p:sp>
            </p:grpSp>
            <p:sp>
              <p:nvSpPr>
                <p:cNvPr id="17" name="Oval Callout 16"/>
                <p:cNvSpPr/>
                <p:nvPr/>
              </p:nvSpPr>
              <p:spPr>
                <a:xfrm>
                  <a:off x="6929976" y="2012644"/>
                  <a:ext cx="1632226" cy="739912"/>
                </a:xfrm>
                <a:prstGeom prst="wedgeEllipseCallout">
                  <a:avLst>
                    <a:gd name="adj1" fmla="val -105368"/>
                    <a:gd name="adj2" fmla="val 60729"/>
                  </a:avLst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Young Objects</a:t>
                  </a:r>
                  <a:endParaRPr lang="en-US" sz="1600" dirty="0"/>
                </a:p>
              </p:txBody>
            </p:sp>
            <p:sp>
              <p:nvSpPr>
                <p:cNvPr id="18" name="Oval Callout 17"/>
                <p:cNvSpPr/>
                <p:nvPr/>
              </p:nvSpPr>
              <p:spPr>
                <a:xfrm>
                  <a:off x="726307" y="3345061"/>
                  <a:ext cx="1632226" cy="739912"/>
                </a:xfrm>
                <a:prstGeom prst="wedgeEllipseCallout">
                  <a:avLst>
                    <a:gd name="adj1" fmla="val 77538"/>
                    <a:gd name="adj2" fmla="val -72570"/>
                  </a:avLst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Old </a:t>
                  </a:r>
                </a:p>
                <a:p>
                  <a:pPr algn="ctr"/>
                  <a:r>
                    <a:rPr lang="en-US" sz="1600" dirty="0" smtClean="0"/>
                    <a:t>Objects</a:t>
                  </a:r>
                  <a:endParaRPr lang="en-US" sz="1600" dirty="0"/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2205102" y="3716307"/>
                <a:ext cx="58621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Start</a:t>
                </a:r>
                <a:endParaRPr lang="en-US" sz="1600" dirty="0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354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664"/>
    </mc:Choice>
    <mc:Fallback xmlns="">
      <p:transition xmlns:p14="http://schemas.microsoft.com/office/powerpoint/2010/main" spd="slow" advTm="4866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2"/>
          <p:cNvSpPr txBox="1">
            <a:spLocks/>
          </p:cNvSpPr>
          <p:nvPr/>
        </p:nvSpPr>
        <p:spPr>
          <a:xfrm>
            <a:off x="457200" y="4110783"/>
            <a:ext cx="8229600" cy="1783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Current session closed &amp; new session opened</a:t>
            </a:r>
          </a:p>
          <a:p>
            <a:pPr lvl="1"/>
            <a:r>
              <a:rPr lang="en-US" sz="2400" dirty="0" smtClean="0"/>
              <a:t>After an exporting write, a user-level context switch, a local GC</a:t>
            </a:r>
          </a:p>
          <a:p>
            <a:pPr lvl="1"/>
            <a:r>
              <a:rPr lang="en-US" sz="2400" dirty="0" smtClean="0"/>
              <a:t>SessionStart is moved to Frontier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Heap Sessions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7"/>
            <a:ext cx="8229600" cy="1469103"/>
          </a:xfrm>
        </p:spPr>
        <p:txBody>
          <a:bodyPr>
            <a:noAutofit/>
          </a:bodyPr>
          <a:lstStyle/>
          <a:p>
            <a:r>
              <a:rPr lang="en-US" sz="2800" dirty="0" smtClean="0"/>
              <a:t>Source of an exporting write is often</a:t>
            </a:r>
          </a:p>
          <a:p>
            <a:pPr lvl="1"/>
            <a:r>
              <a:rPr lang="en-US" sz="2400" dirty="0" smtClean="0"/>
              <a:t>Young</a:t>
            </a:r>
          </a:p>
          <a:p>
            <a:pPr lvl="1"/>
            <a:r>
              <a:rPr lang="en-US" sz="2400" dirty="0" smtClean="0"/>
              <a:t>rarely referenced from outside the closure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28</a:t>
            </a:fld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57200" y="5894731"/>
            <a:ext cx="8229600" cy="5657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Average </a:t>
            </a:r>
            <a:r>
              <a:rPr lang="en-US" sz="2800" dirty="0" smtClean="0"/>
              <a:t>current session </a:t>
            </a:r>
            <a:r>
              <a:rPr lang="en-US" sz="2800" dirty="0"/>
              <a:t>size &lt; </a:t>
            </a:r>
            <a:r>
              <a:rPr lang="en-US" sz="2800" b="1" dirty="0"/>
              <a:t>4KB</a:t>
            </a:r>
          </a:p>
          <a:p>
            <a:pPr lvl="1"/>
            <a:endParaRPr lang="en-US" sz="24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1112911" y="2556701"/>
            <a:ext cx="6494624" cy="1512308"/>
            <a:chOff x="1112911" y="2556701"/>
            <a:chExt cx="6494624" cy="1512308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2498211" y="3304624"/>
              <a:ext cx="0" cy="36620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14" name="Group 13"/>
            <p:cNvGrpSpPr/>
            <p:nvPr/>
          </p:nvGrpSpPr>
          <p:grpSpPr>
            <a:xfrm>
              <a:off x="1112911" y="2556701"/>
              <a:ext cx="6494624" cy="1512308"/>
              <a:chOff x="1112911" y="2556701"/>
              <a:chExt cx="6494624" cy="1512308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1112911" y="2556701"/>
                <a:ext cx="6494624" cy="1512308"/>
                <a:chOff x="924734" y="2913587"/>
                <a:chExt cx="5891702" cy="1216791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2176328" y="2913587"/>
                  <a:ext cx="3708751" cy="60135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Previous Session</a:t>
                  </a:r>
                  <a:endParaRPr lang="en-US" dirty="0"/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5885079" y="2913587"/>
                  <a:ext cx="723336" cy="60135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smtClean="0"/>
                    <a:t>Free</a:t>
                  </a:r>
                  <a:endParaRPr lang="en-US" dirty="0"/>
                </a:p>
              </p:txBody>
            </p:sp>
            <p:cxnSp>
              <p:nvCxnSpPr>
                <p:cNvPr id="8" name="Straight Arrow Connector 7"/>
                <p:cNvCxnSpPr/>
                <p:nvPr/>
              </p:nvCxnSpPr>
              <p:spPr>
                <a:xfrm flipV="1">
                  <a:off x="5885079" y="3515360"/>
                  <a:ext cx="0" cy="294644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0" name="TextBox 9"/>
                <p:cNvSpPr txBox="1"/>
                <p:nvPr/>
              </p:nvSpPr>
              <p:spPr>
                <a:xfrm>
                  <a:off x="924734" y="3019777"/>
                  <a:ext cx="109366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 smtClean="0"/>
                    <a:t>Local Heap</a:t>
                  </a:r>
                  <a:endParaRPr lang="en-US" sz="1600" dirty="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4903522" y="3857980"/>
                  <a:ext cx="1912914" cy="2723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 smtClean="0"/>
                    <a:t>Frontier &amp; SessionStart</a:t>
                  </a:r>
                  <a:endParaRPr lang="en-US" sz="1600" dirty="0"/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2205102" y="3716307"/>
                <a:ext cx="58621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Start</a:t>
                </a:r>
                <a:endParaRPr lang="en-US" sz="1600" dirty="0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03449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96"/>
    </mc:Choice>
    <mc:Fallback xmlns="">
      <p:transition xmlns:p14="http://schemas.microsoft.com/office/powerpoint/2010/main" spd="slow" advTm="1869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Cleanliness: Eager exporting writes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29</a:t>
            </a:fld>
            <a:endParaRPr lang="en-US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457200" y="983362"/>
            <a:ext cx="8229600" cy="1302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 clean object closure</a:t>
            </a:r>
          </a:p>
          <a:p>
            <a:pPr lvl="1"/>
            <a:r>
              <a:rPr lang="en-US" sz="2000" dirty="0" smtClean="0"/>
              <a:t>is </a:t>
            </a:r>
            <a:r>
              <a:rPr lang="en-US" sz="2000" dirty="0" smtClean="0">
                <a:solidFill>
                  <a:srgbClr val="FF0000"/>
                </a:solidFill>
              </a:rPr>
              <a:t>fully contained</a:t>
            </a:r>
            <a:r>
              <a:rPr lang="en-US" sz="2000" dirty="0" smtClean="0"/>
              <a:t> within the current session</a:t>
            </a:r>
          </a:p>
          <a:p>
            <a:pPr lvl="1"/>
            <a:r>
              <a:rPr lang="en-US" sz="2000" dirty="0" smtClean="0"/>
              <a:t>has </a:t>
            </a:r>
            <a:r>
              <a:rPr lang="en-US" sz="2000" dirty="0" smtClean="0">
                <a:solidFill>
                  <a:srgbClr val="FF0000"/>
                </a:solidFill>
              </a:rPr>
              <a:t>no references</a:t>
            </a:r>
            <a:r>
              <a:rPr lang="en-US" sz="2000" dirty="0" smtClean="0"/>
              <a:t> from previous session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166943" y="2481270"/>
            <a:ext cx="6563492" cy="1538562"/>
            <a:chOff x="1166943" y="2348754"/>
            <a:chExt cx="6563492" cy="1538562"/>
          </a:xfrm>
        </p:grpSpPr>
        <p:grpSp>
          <p:nvGrpSpPr>
            <p:cNvPr id="9" name="Group 8"/>
            <p:cNvGrpSpPr/>
            <p:nvPr/>
          </p:nvGrpSpPr>
          <p:grpSpPr>
            <a:xfrm>
              <a:off x="1166943" y="2348754"/>
              <a:ext cx="6563492" cy="1538562"/>
              <a:chOff x="924734" y="2913587"/>
              <a:chExt cx="5683681" cy="77915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176328" y="2913587"/>
                <a:ext cx="2603318" cy="77915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 smtClean="0"/>
                  <a:t>Previous Session</a:t>
                </a:r>
                <a:endParaRPr lang="en-US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779937" y="2913587"/>
                <a:ext cx="1105142" cy="77915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600" dirty="0" smtClean="0"/>
                  <a:t>Current Session</a:t>
                </a:r>
                <a:endParaRPr lang="en-US" sz="16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5885079" y="2913587"/>
                <a:ext cx="723336" cy="77915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Free</a:t>
                </a:r>
                <a:endParaRPr lang="en-US" dirty="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924734" y="3121337"/>
                <a:ext cx="947067" cy="17145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sz="1600" dirty="0" smtClean="0"/>
                  <a:t>Local Heap</a:t>
                </a:r>
                <a:endParaRPr lang="en-US" sz="1600" dirty="0"/>
              </a:p>
            </p:txBody>
          </p:sp>
        </p:grpSp>
        <p:sp>
          <p:nvSpPr>
            <p:cNvPr id="3" name="Oval 2"/>
            <p:cNvSpPr/>
            <p:nvPr/>
          </p:nvSpPr>
          <p:spPr>
            <a:xfrm>
              <a:off x="6084956" y="2448907"/>
              <a:ext cx="386522" cy="41632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5850834" y="2993338"/>
              <a:ext cx="386522" cy="41632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6430617" y="2993338"/>
              <a:ext cx="386522" cy="41632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Z</a:t>
              </a:r>
              <a:endParaRPr lang="en-US" dirty="0"/>
            </a:p>
          </p:txBody>
        </p:sp>
        <p:cxnSp>
          <p:nvCxnSpPr>
            <p:cNvPr id="13" name="Straight Arrow Connector 12"/>
            <p:cNvCxnSpPr>
              <a:stCxn id="3" idx="3"/>
              <a:endCxn id="11" idx="0"/>
            </p:cNvCxnSpPr>
            <p:nvPr/>
          </p:nvCxnSpPr>
          <p:spPr>
            <a:xfrm flipH="1">
              <a:off x="6044095" y="2804262"/>
              <a:ext cx="97466" cy="189076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3" idx="5"/>
              <a:endCxn id="12" idx="0"/>
            </p:cNvCxnSpPr>
            <p:nvPr/>
          </p:nvCxnSpPr>
          <p:spPr>
            <a:xfrm>
              <a:off x="6414873" y="2804262"/>
              <a:ext cx="209005" cy="189076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1" idx="6"/>
              <a:endCxn id="12" idx="2"/>
            </p:cNvCxnSpPr>
            <p:nvPr/>
          </p:nvCxnSpPr>
          <p:spPr>
            <a:xfrm>
              <a:off x="6237356" y="3201500"/>
              <a:ext cx="193261" cy="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4086087" y="2865231"/>
              <a:ext cx="195800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Multiply 23"/>
            <p:cNvSpPr/>
            <p:nvPr/>
          </p:nvSpPr>
          <p:spPr>
            <a:xfrm>
              <a:off x="4377104" y="2523330"/>
              <a:ext cx="892017" cy="683801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2613661" y="4856262"/>
            <a:ext cx="5118156" cy="118747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" name="Notched Right Arrow 20"/>
          <p:cNvSpPr/>
          <p:nvPr/>
        </p:nvSpPr>
        <p:spPr>
          <a:xfrm rot="5400000">
            <a:off x="4827382" y="4215380"/>
            <a:ext cx="640522" cy="496956"/>
          </a:xfrm>
          <a:prstGeom prst="notched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567295" y="418777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 := x</a:t>
            </a:r>
            <a:endParaRPr lang="en-US" sz="2400" dirty="0"/>
          </a:p>
        </p:txBody>
      </p:sp>
      <p:sp>
        <p:nvSpPr>
          <p:cNvPr id="25" name="Oval 24"/>
          <p:cNvSpPr/>
          <p:nvPr/>
        </p:nvSpPr>
        <p:spPr>
          <a:xfrm>
            <a:off x="4087469" y="4992308"/>
            <a:ext cx="386522" cy="416324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1168325" y="5200470"/>
            <a:ext cx="124885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Shared Heap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9784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65"/>
    </mc:Choice>
    <mc:Fallback xmlns="">
      <p:transition xmlns:p14="http://schemas.microsoft.com/office/powerpoint/2010/main" spd="slow" advTm="1826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  <p:sp>
        <p:nvSpPr>
          <p:cNvPr id="34" name="Oval Callout 33"/>
          <p:cNvSpPr/>
          <p:nvPr/>
        </p:nvSpPr>
        <p:spPr>
          <a:xfrm>
            <a:off x="3483863" y="2665896"/>
            <a:ext cx="2176275" cy="834887"/>
          </a:xfrm>
          <a:prstGeom prst="wedgeEllipseCallout">
            <a:avLst>
              <a:gd name="adj1" fmla="val -2297"/>
              <a:gd name="adj2" fmla="val 77372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i="1" dirty="0" smtClean="0"/>
              <a:t>Expendable resource?</a:t>
            </a:r>
            <a:endParaRPr lang="en-US" sz="1600" i="1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57200" y="120316"/>
            <a:ext cx="8229600" cy="745316"/>
          </a:xfrm>
          <a:prstGeom prst="rect">
            <a:avLst/>
          </a:prstGeom>
        </p:spPr>
        <p:txBody>
          <a:bodyPr vert="horz" lIns="91440" tIns="45720" rIns="91440" bIns="0" rtlCol="0" anchor="b" anchorCtr="0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 normalizeH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Big Picture</a:t>
            </a:r>
            <a:endParaRPr lang="en-US" dirty="0"/>
          </a:p>
        </p:txBody>
      </p:sp>
      <p:sp>
        <p:nvSpPr>
          <p:cNvPr id="14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66355A-084C-D24E-9AD2-7E4FC41EA627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3449983" y="3765834"/>
            <a:ext cx="2244034" cy="698813"/>
            <a:chOff x="1435652" y="3964608"/>
            <a:chExt cx="2244034" cy="698813"/>
          </a:xfrm>
        </p:grpSpPr>
        <p:sp>
          <p:nvSpPr>
            <p:cNvPr id="27" name="Line Callout 1 26"/>
            <p:cNvSpPr/>
            <p:nvPr/>
          </p:nvSpPr>
          <p:spPr>
            <a:xfrm>
              <a:off x="1435652" y="3964608"/>
              <a:ext cx="2244034" cy="698813"/>
            </a:xfrm>
            <a:prstGeom prst="borderCallout1">
              <a:avLst>
                <a:gd name="adj1" fmla="val 54750"/>
                <a:gd name="adj2" fmla="val -5380"/>
                <a:gd name="adj3" fmla="val 135313"/>
                <a:gd name="adj4" fmla="val -30458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600" dirty="0" smtClean="0"/>
                <a:t>Scheduler 1</a:t>
              </a:r>
              <a:endParaRPr lang="en-US" sz="1600" dirty="0"/>
            </a:p>
          </p:txBody>
        </p:sp>
        <p:sp>
          <p:nvSpPr>
            <p:cNvPr id="28" name="Oval 27"/>
            <p:cNvSpPr/>
            <p:nvPr/>
          </p:nvSpPr>
          <p:spPr>
            <a:xfrm>
              <a:off x="1536598" y="4070627"/>
              <a:ext cx="294907" cy="287130"/>
            </a:xfrm>
            <a:prstGeom prst="ellipse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 smtClean="0"/>
                <a:t>t1</a:t>
              </a:r>
              <a:endParaRPr lang="en-US" sz="1600" dirty="0"/>
            </a:p>
          </p:txBody>
        </p:sp>
        <p:sp>
          <p:nvSpPr>
            <p:cNvPr id="29" name="Oval 28"/>
            <p:cNvSpPr/>
            <p:nvPr/>
          </p:nvSpPr>
          <p:spPr>
            <a:xfrm>
              <a:off x="1993122" y="4070627"/>
              <a:ext cx="294907" cy="287130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 smtClean="0">
                  <a:solidFill>
                    <a:srgbClr val="FFFFFF"/>
                  </a:solidFill>
                </a:rPr>
                <a:t>t2</a:t>
              </a:r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3313392" y="4070627"/>
              <a:ext cx="294907" cy="287130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 err="1" smtClean="0">
                  <a:solidFill>
                    <a:srgbClr val="FFFFFF"/>
                  </a:solidFill>
                </a:rPr>
                <a:t>tn</a:t>
              </a:r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2401641" y="4227444"/>
              <a:ext cx="778881" cy="0"/>
            </a:xfrm>
            <a:prstGeom prst="line">
              <a:avLst/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7" name="Oval Callout 36"/>
          <p:cNvSpPr/>
          <p:nvPr/>
        </p:nvSpPr>
        <p:spPr>
          <a:xfrm>
            <a:off x="6681582" y="3684113"/>
            <a:ext cx="1939235" cy="689113"/>
          </a:xfrm>
          <a:prstGeom prst="wedgeEllipseCallout">
            <a:avLst>
              <a:gd name="adj1" fmla="val -97984"/>
              <a:gd name="adj2" fmla="val 16653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i="1" dirty="0" smtClean="0"/>
              <a:t>Lots of concurrency!</a:t>
            </a:r>
            <a:endParaRPr lang="en-US" sz="1600" i="1" dirty="0"/>
          </a:p>
        </p:txBody>
      </p:sp>
      <p:sp>
        <p:nvSpPr>
          <p:cNvPr id="53" name="Rectangle 52"/>
          <p:cNvSpPr/>
          <p:nvPr/>
        </p:nvSpPr>
        <p:spPr>
          <a:xfrm>
            <a:off x="1908842" y="5565922"/>
            <a:ext cx="5326317" cy="59165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36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79"/>
    </mc:Choice>
    <mc:Fallback xmlns="">
      <p:transition xmlns:p14="http://schemas.microsoft.com/office/powerpoint/2010/main" spd="slow" advTm="697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2613661" y="4856262"/>
            <a:ext cx="5118156" cy="118747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Cleanliness: Eager exporting writes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30</a:t>
            </a:fld>
            <a:endParaRPr lang="en-US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457200" y="983362"/>
            <a:ext cx="8229600" cy="1302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 clean object closure</a:t>
            </a:r>
          </a:p>
          <a:p>
            <a:pPr lvl="1"/>
            <a:r>
              <a:rPr lang="en-US" sz="2000" dirty="0" smtClean="0"/>
              <a:t>is </a:t>
            </a:r>
            <a:r>
              <a:rPr lang="en-US" sz="2000" dirty="0" smtClean="0">
                <a:solidFill>
                  <a:srgbClr val="FF0000"/>
                </a:solidFill>
              </a:rPr>
              <a:t>fully contained</a:t>
            </a:r>
            <a:r>
              <a:rPr lang="en-US" sz="2000" dirty="0" smtClean="0"/>
              <a:t> within the current session</a:t>
            </a:r>
          </a:p>
          <a:p>
            <a:pPr lvl="1"/>
            <a:r>
              <a:rPr lang="en-US" sz="2000" dirty="0" smtClean="0"/>
              <a:t>has </a:t>
            </a:r>
            <a:r>
              <a:rPr lang="en-US" sz="2000" dirty="0" smtClean="0">
                <a:solidFill>
                  <a:srgbClr val="FF0000"/>
                </a:solidFill>
              </a:rPr>
              <a:t>no references</a:t>
            </a:r>
            <a:r>
              <a:rPr lang="en-US" sz="2000" dirty="0" smtClean="0"/>
              <a:t> from previous session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166943" y="2481270"/>
            <a:ext cx="6563492" cy="3471793"/>
            <a:chOff x="1166943" y="2348754"/>
            <a:chExt cx="6563492" cy="3471793"/>
          </a:xfrm>
        </p:grpSpPr>
        <p:grpSp>
          <p:nvGrpSpPr>
            <p:cNvPr id="9" name="Group 8"/>
            <p:cNvGrpSpPr/>
            <p:nvPr/>
          </p:nvGrpSpPr>
          <p:grpSpPr>
            <a:xfrm>
              <a:off x="1166943" y="2348754"/>
              <a:ext cx="6563492" cy="1538562"/>
              <a:chOff x="924734" y="2913587"/>
              <a:chExt cx="5683681" cy="779157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176328" y="2913587"/>
                <a:ext cx="2603318" cy="77915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dirty="0" smtClean="0"/>
                  <a:t>Previous Session</a:t>
                </a:r>
                <a:endParaRPr lang="en-US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779937" y="2913587"/>
                <a:ext cx="1105142" cy="77915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600" dirty="0" smtClean="0"/>
                  <a:t>Current Session</a:t>
                </a:r>
                <a:endParaRPr lang="en-US" sz="16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5885079" y="2913587"/>
                <a:ext cx="723336" cy="77915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Free</a:t>
                </a:r>
                <a:endParaRPr lang="en-US" dirty="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924734" y="3121337"/>
                <a:ext cx="947067" cy="17145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sz="1600" dirty="0" smtClean="0"/>
                  <a:t>Local Heap</a:t>
                </a:r>
                <a:endParaRPr lang="en-US" sz="1600" dirty="0"/>
              </a:p>
            </p:txBody>
          </p:sp>
        </p:grpSp>
        <p:sp>
          <p:nvSpPr>
            <p:cNvPr id="3" name="Oval 2"/>
            <p:cNvSpPr/>
            <p:nvPr/>
          </p:nvSpPr>
          <p:spPr>
            <a:xfrm>
              <a:off x="4804751" y="4859792"/>
              <a:ext cx="386522" cy="41632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4570629" y="5404223"/>
              <a:ext cx="386522" cy="41632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5150412" y="5404223"/>
              <a:ext cx="386522" cy="41632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Z</a:t>
              </a:r>
              <a:endParaRPr lang="en-US" dirty="0"/>
            </a:p>
          </p:txBody>
        </p:sp>
        <p:cxnSp>
          <p:nvCxnSpPr>
            <p:cNvPr id="13" name="Straight Arrow Connector 12"/>
            <p:cNvCxnSpPr>
              <a:stCxn id="3" idx="3"/>
              <a:endCxn id="11" idx="0"/>
            </p:cNvCxnSpPr>
            <p:nvPr/>
          </p:nvCxnSpPr>
          <p:spPr>
            <a:xfrm flipH="1">
              <a:off x="4763890" y="5215147"/>
              <a:ext cx="97466" cy="189076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3" idx="5"/>
              <a:endCxn id="12" idx="0"/>
            </p:cNvCxnSpPr>
            <p:nvPr/>
          </p:nvCxnSpPr>
          <p:spPr>
            <a:xfrm>
              <a:off x="5134668" y="5215147"/>
              <a:ext cx="209005" cy="189076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11" idx="6"/>
              <a:endCxn id="12" idx="2"/>
            </p:cNvCxnSpPr>
            <p:nvPr/>
          </p:nvCxnSpPr>
          <p:spPr>
            <a:xfrm>
              <a:off x="4957151" y="5612385"/>
              <a:ext cx="193261" cy="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4086087" y="2865231"/>
              <a:ext cx="195800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Multiply 23"/>
            <p:cNvSpPr/>
            <p:nvPr/>
          </p:nvSpPr>
          <p:spPr>
            <a:xfrm>
              <a:off x="4377104" y="2523330"/>
              <a:ext cx="892017" cy="683801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Notched Right Arrow 20"/>
          <p:cNvSpPr/>
          <p:nvPr/>
        </p:nvSpPr>
        <p:spPr>
          <a:xfrm rot="5400000">
            <a:off x="4827382" y="4215380"/>
            <a:ext cx="640522" cy="496956"/>
          </a:xfrm>
          <a:prstGeom prst="notched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5567295" y="418777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 := x</a:t>
            </a:r>
            <a:endParaRPr lang="en-US" sz="2400" dirty="0"/>
          </a:p>
        </p:txBody>
      </p:sp>
      <p:sp>
        <p:nvSpPr>
          <p:cNvPr id="25" name="Oval 24"/>
          <p:cNvSpPr/>
          <p:nvPr/>
        </p:nvSpPr>
        <p:spPr>
          <a:xfrm>
            <a:off x="4087469" y="4992308"/>
            <a:ext cx="386522" cy="416324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1168325" y="5200470"/>
            <a:ext cx="124885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Shared Heap</a:t>
            </a:r>
            <a:endParaRPr lang="en-US" sz="1600" dirty="0"/>
          </a:p>
        </p:txBody>
      </p:sp>
      <p:cxnSp>
        <p:nvCxnSpPr>
          <p:cNvPr id="17" name="Straight Arrow Connector 16"/>
          <p:cNvCxnSpPr>
            <a:stCxn id="25" idx="6"/>
            <a:endCxn id="3" idx="2"/>
          </p:cNvCxnSpPr>
          <p:nvPr/>
        </p:nvCxnSpPr>
        <p:spPr>
          <a:xfrm>
            <a:off x="4473991" y="5200470"/>
            <a:ext cx="33076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Callout 17"/>
          <p:cNvSpPr/>
          <p:nvPr/>
        </p:nvSpPr>
        <p:spPr>
          <a:xfrm>
            <a:off x="6648174" y="1303130"/>
            <a:ext cx="1303130" cy="902053"/>
          </a:xfrm>
          <a:prstGeom prst="wedgeEllipseCallout">
            <a:avLst>
              <a:gd name="adj1" fmla="val -54731"/>
              <a:gd name="adj2" fmla="val 94331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Walk and fix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6134386" y="2789585"/>
            <a:ext cx="513788" cy="5500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FWD</a:t>
            </a:r>
            <a:endParaRPr lang="en-US" sz="1400" dirty="0"/>
          </a:p>
        </p:txBody>
      </p:sp>
      <p:cxnSp>
        <p:nvCxnSpPr>
          <p:cNvPr id="32" name="Straight Arrow Connector 31"/>
          <p:cNvCxnSpPr>
            <a:endCxn id="30" idx="1"/>
          </p:cNvCxnSpPr>
          <p:nvPr/>
        </p:nvCxnSpPr>
        <p:spPr>
          <a:xfrm>
            <a:off x="5941391" y="2655846"/>
            <a:ext cx="268238" cy="21429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30" idx="3"/>
          </p:cNvCxnSpPr>
          <p:nvPr/>
        </p:nvCxnSpPr>
        <p:spPr>
          <a:xfrm flipV="1">
            <a:off x="5941391" y="3259092"/>
            <a:ext cx="268238" cy="20856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30" idx="7"/>
          </p:cNvCxnSpPr>
          <p:nvPr/>
        </p:nvCxnSpPr>
        <p:spPr>
          <a:xfrm flipH="1">
            <a:off x="6572931" y="2655846"/>
            <a:ext cx="185678" cy="21429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30" idx="5"/>
          </p:cNvCxnSpPr>
          <p:nvPr/>
        </p:nvCxnSpPr>
        <p:spPr>
          <a:xfrm flipH="1" flipV="1">
            <a:off x="6572931" y="3259092"/>
            <a:ext cx="185678" cy="20856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0" idx="4"/>
          </p:cNvCxnSpPr>
          <p:nvPr/>
        </p:nvCxnSpPr>
        <p:spPr>
          <a:xfrm flipH="1">
            <a:off x="5269121" y="3339647"/>
            <a:ext cx="1122159" cy="200801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88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77"/>
    </mc:Choice>
    <mc:Fallback xmlns="">
      <p:transition xmlns:p14="http://schemas.microsoft.com/office/powerpoint/2010/main" spd="slow" advTm="2197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Avoid tracing current session?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3559"/>
            <a:ext cx="8229600" cy="1956702"/>
          </a:xfrm>
        </p:spPr>
        <p:txBody>
          <a:bodyPr>
            <a:normAutofit/>
          </a:bodyPr>
          <a:lstStyle/>
          <a:p>
            <a:r>
              <a:rPr lang="en-US" sz="2600" dirty="0" smtClean="0"/>
              <a:t>Many SML objects are tree-structured (List, Tree, </a:t>
            </a:r>
            <a:r>
              <a:rPr lang="en-US" sz="2600" dirty="0" err="1" smtClean="0"/>
              <a:t>etc</a:t>
            </a:r>
            <a:r>
              <a:rPr lang="en-US" sz="2600" dirty="0" smtClean="0"/>
              <a:t>,.)</a:t>
            </a:r>
          </a:p>
          <a:p>
            <a:pPr lvl="1"/>
            <a:r>
              <a:rPr lang="en-US" sz="2200" dirty="0" smtClean="0"/>
              <a:t>Specialize for no pointers from outside the object closure</a:t>
            </a:r>
          </a:p>
          <a:p>
            <a:r>
              <a:rPr lang="en-US" sz="2600" dirty="0" smtClean="0"/>
              <a:t>∀</a:t>
            </a:r>
            <a:r>
              <a:rPr lang="en-US" sz="2600" dirty="0"/>
              <a:t>x’ ∊ transitive </a:t>
            </a:r>
            <a:r>
              <a:rPr lang="en-US" sz="2600" dirty="0" smtClean="0"/>
              <a:t>object closure </a:t>
            </a:r>
            <a:r>
              <a:rPr lang="en-US" sz="2600" dirty="0"/>
              <a:t>(x</a:t>
            </a:r>
            <a:r>
              <a:rPr lang="en-US" sz="2600" dirty="0" smtClean="0"/>
              <a:t>), </a:t>
            </a:r>
          </a:p>
          <a:p>
            <a:pPr marL="457200" lvl="1" indent="0">
              <a:buNone/>
            </a:pPr>
            <a:r>
              <a:rPr lang="en-US" sz="2400" dirty="0" smtClean="0"/>
              <a:t>			</a:t>
            </a:r>
            <a:r>
              <a:rPr lang="en-US" sz="2400" dirty="0" err="1" smtClean="0"/>
              <a:t>ref_count</a:t>
            </a:r>
            <a:r>
              <a:rPr lang="en-US" sz="2400" dirty="0" smtClean="0"/>
              <a:t> (x) = 0 &amp;&amp; </a:t>
            </a:r>
            <a:r>
              <a:rPr lang="en-US" sz="2400" dirty="0" err="1" smtClean="0"/>
              <a:t>ref_count</a:t>
            </a:r>
            <a:r>
              <a:rPr lang="en-US" sz="2400" dirty="0" smtClean="0"/>
              <a:t> (x’) =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305956" y="3000326"/>
            <a:ext cx="4509740" cy="1538562"/>
            <a:chOff x="2305956" y="2505247"/>
            <a:chExt cx="4509740" cy="1538562"/>
          </a:xfrm>
        </p:grpSpPr>
        <p:sp>
          <p:nvSpPr>
            <p:cNvPr id="9" name="Rectangle 8"/>
            <p:cNvSpPr/>
            <p:nvPr/>
          </p:nvSpPr>
          <p:spPr>
            <a:xfrm>
              <a:off x="2305956" y="2505247"/>
              <a:ext cx="4509740" cy="153856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 smtClean="0"/>
                <a:t>Local Heap</a:t>
              </a:r>
              <a:endParaRPr lang="en-US" sz="1600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3850044" y="2641086"/>
              <a:ext cx="1421564" cy="1194228"/>
              <a:chOff x="4804751" y="4714667"/>
              <a:chExt cx="1421564" cy="1194228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4804751" y="4831071"/>
                <a:ext cx="538922" cy="516371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x</a:t>
                </a:r>
                <a:r>
                  <a:rPr lang="en-US" dirty="0" smtClean="0"/>
                  <a:t>(0)</a:t>
                </a:r>
                <a:endParaRPr lang="en-US" dirty="0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5646532" y="5364464"/>
                <a:ext cx="579783" cy="544431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/>
                  <a:t>y</a:t>
                </a:r>
                <a:r>
                  <a:rPr lang="en-US" dirty="0" smtClean="0"/>
                  <a:t>(1)</a:t>
                </a:r>
                <a:endParaRPr lang="en-US" dirty="0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5685182" y="4714667"/>
                <a:ext cx="534770" cy="544431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dirty="0" smtClean="0"/>
                  <a:t>z(1)</a:t>
                </a:r>
                <a:endParaRPr lang="en-US" dirty="0"/>
              </a:p>
            </p:txBody>
          </p:sp>
          <p:cxnSp>
            <p:nvCxnSpPr>
              <p:cNvPr id="14" name="Straight Arrow Connector 13"/>
              <p:cNvCxnSpPr>
                <a:stCxn id="11" idx="5"/>
                <a:endCxn id="12" idx="2"/>
              </p:cNvCxnSpPr>
              <p:nvPr/>
            </p:nvCxnSpPr>
            <p:spPr>
              <a:xfrm>
                <a:off x="5264750" y="5271821"/>
                <a:ext cx="381782" cy="364859"/>
              </a:xfrm>
              <a:prstGeom prst="straightConnector1">
                <a:avLst/>
              </a:prstGeom>
              <a:ln>
                <a:solidFill>
                  <a:srgbClr val="00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/>
              <p:cNvCxnSpPr>
                <a:stCxn id="11" idx="6"/>
                <a:endCxn id="13" idx="2"/>
              </p:cNvCxnSpPr>
              <p:nvPr/>
            </p:nvCxnSpPr>
            <p:spPr>
              <a:xfrm flipV="1">
                <a:off x="5343673" y="4986883"/>
                <a:ext cx="341509" cy="102374"/>
              </a:xfrm>
              <a:prstGeom prst="straightConnector1">
                <a:avLst/>
              </a:prstGeom>
              <a:ln>
                <a:solidFill>
                  <a:srgbClr val="00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Content Placeholder 2"/>
          <p:cNvSpPr txBox="1">
            <a:spLocks/>
          </p:cNvSpPr>
          <p:nvPr/>
        </p:nvSpPr>
        <p:spPr>
          <a:xfrm>
            <a:off x="609600" y="5256696"/>
            <a:ext cx="8229600" cy="1035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 smtClean="0"/>
              <a:t>Eager exporting write</a:t>
            </a:r>
          </a:p>
          <a:p>
            <a:pPr lvl="1"/>
            <a:r>
              <a:rPr lang="en-US" sz="2200" dirty="0" smtClean="0"/>
              <a:t>No current session tracing needed!</a:t>
            </a:r>
          </a:p>
          <a:p>
            <a:pPr marL="0" indent="0">
              <a:buFont typeface="Arial"/>
              <a:buNone/>
            </a:pPr>
            <a:endParaRPr lang="en-US" sz="2000" dirty="0" smtClean="0"/>
          </a:p>
        </p:txBody>
      </p:sp>
      <p:sp>
        <p:nvSpPr>
          <p:cNvPr id="17" name="Oval Callout 16"/>
          <p:cNvSpPr/>
          <p:nvPr/>
        </p:nvSpPr>
        <p:spPr>
          <a:xfrm>
            <a:off x="7178260" y="3136165"/>
            <a:ext cx="1508539" cy="1005139"/>
          </a:xfrm>
          <a:prstGeom prst="wedgeEllipseCallout">
            <a:avLst>
              <a:gd name="adj1" fmla="val -81002"/>
              <a:gd name="adj2" fmla="val 985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refs from outside</a:t>
            </a:r>
            <a:endParaRPr lang="en-US" dirty="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615675" y="4658139"/>
            <a:ext cx="8229600" cy="598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200" dirty="0" err="1" smtClean="0"/>
              <a:t>ref_count</a:t>
            </a:r>
            <a:r>
              <a:rPr lang="en-US" sz="2200" dirty="0" smtClean="0"/>
              <a:t> does not consider pointers from stack or registers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8775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752"/>
    </mc:Choice>
    <mc:Fallback xmlns="">
      <p:transition xmlns:p14="http://schemas.microsoft.com/office/powerpoint/2010/main" spd="slow" advTm="6675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/>
      <p:bldP spid="17" grpId="0" animBg="1"/>
      <p:bldP spid="1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32</a:t>
            </a:fld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>
            <a:off x="976244" y="2621067"/>
            <a:ext cx="7710556" cy="2116487"/>
            <a:chOff x="976244" y="1229589"/>
            <a:chExt cx="7710556" cy="2116487"/>
          </a:xfrm>
        </p:grpSpPr>
        <p:sp>
          <p:nvSpPr>
            <p:cNvPr id="8" name="Rectangle 7"/>
            <p:cNvSpPr/>
            <p:nvPr/>
          </p:nvSpPr>
          <p:spPr>
            <a:xfrm>
              <a:off x="976244" y="1229589"/>
              <a:ext cx="1500623" cy="153856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 smtClean="0"/>
                <a:t>Current Session</a:t>
              </a:r>
              <a:endParaRPr lang="en-US" sz="1600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1372512" y="1563055"/>
              <a:ext cx="711939" cy="65108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/>
                <a:t>X</a:t>
              </a:r>
              <a:r>
                <a:rPr lang="en-US" sz="1600" dirty="0" smtClean="0"/>
                <a:t>(0)</a:t>
              </a:r>
              <a:endParaRPr lang="en-US" sz="1600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833206" y="1233831"/>
              <a:ext cx="1500623" cy="153856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 smtClean="0"/>
                <a:t>Current Session</a:t>
              </a:r>
              <a:endParaRPr lang="en-US" sz="1600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3581584" y="1550329"/>
              <a:ext cx="711939" cy="65108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/>
                <a:t>X</a:t>
              </a:r>
              <a:r>
                <a:rPr lang="en-US" sz="1600" dirty="0" smtClean="0"/>
                <a:t>(1)</a:t>
              </a:r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35651" y="1233831"/>
              <a:ext cx="1500623" cy="153856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 smtClean="0"/>
                <a:t>Current Session</a:t>
              </a:r>
              <a:endParaRPr lang="en-US" sz="1600" dirty="0"/>
            </a:p>
          </p:txBody>
        </p:sp>
        <p:sp>
          <p:nvSpPr>
            <p:cNvPr id="13" name="Oval 12"/>
            <p:cNvSpPr/>
            <p:nvPr/>
          </p:nvSpPr>
          <p:spPr>
            <a:xfrm>
              <a:off x="5287181" y="1554571"/>
              <a:ext cx="711939" cy="65108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/>
                <a:t>X</a:t>
              </a:r>
              <a:r>
                <a:rPr lang="en-US" sz="1600" dirty="0" smtClean="0"/>
                <a:t>(LM)</a:t>
              </a:r>
              <a:endParaRPr lang="en-US" sz="1600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186177" y="1233831"/>
              <a:ext cx="1500623" cy="153856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 smtClean="0"/>
                <a:t>Current Session</a:t>
              </a:r>
              <a:endParaRPr lang="en-US" sz="1600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7538278" y="1554571"/>
              <a:ext cx="711939" cy="65108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/>
                <a:t>X</a:t>
              </a:r>
              <a:r>
                <a:rPr lang="en-US" sz="1600" dirty="0" smtClean="0"/>
                <a:t>(G)</a:t>
              </a:r>
              <a:endParaRPr lang="en-US" sz="1600" dirty="0"/>
            </a:p>
          </p:txBody>
        </p:sp>
        <p:cxnSp>
          <p:nvCxnSpPr>
            <p:cNvPr id="16" name="Straight Arrow Connector 15"/>
            <p:cNvCxnSpPr>
              <a:endCxn id="11" idx="2"/>
            </p:cNvCxnSpPr>
            <p:nvPr/>
          </p:nvCxnSpPr>
          <p:spPr>
            <a:xfrm>
              <a:off x="2970696" y="1875872"/>
              <a:ext cx="61088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endCxn id="13" idx="1"/>
            </p:cNvCxnSpPr>
            <p:nvPr/>
          </p:nvCxnSpPr>
          <p:spPr>
            <a:xfrm>
              <a:off x="4903304" y="1391478"/>
              <a:ext cx="488138" cy="258442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endCxn id="13" idx="3"/>
            </p:cNvCxnSpPr>
            <p:nvPr/>
          </p:nvCxnSpPr>
          <p:spPr>
            <a:xfrm flipV="1">
              <a:off x="4903304" y="2110308"/>
              <a:ext cx="488138" cy="219866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Rectangle 24"/>
            <p:cNvSpPr/>
            <p:nvPr/>
          </p:nvSpPr>
          <p:spPr>
            <a:xfrm>
              <a:off x="6553199" y="1233831"/>
              <a:ext cx="632977" cy="153856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 err="1" smtClean="0"/>
                <a:t>PrevSess</a:t>
              </a:r>
              <a:endParaRPr lang="en-US" dirty="0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6869043" y="1875872"/>
              <a:ext cx="66923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1372512" y="2954754"/>
              <a:ext cx="609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Zero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76678" y="2972807"/>
              <a:ext cx="5736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One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792303" y="2954754"/>
              <a:ext cx="11982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LocalMany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177644" y="2976744"/>
              <a:ext cx="789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Global</a:t>
              </a:r>
              <a:endParaRPr lang="en-US" dirty="0"/>
            </a:p>
          </p:txBody>
        </p:sp>
      </p:grp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457200" y="998713"/>
            <a:ext cx="8229600" cy="1508157"/>
          </a:xfrm>
        </p:spPr>
        <p:txBody>
          <a:bodyPr>
            <a:normAutofit fontScale="85000" lnSpcReduction="10000"/>
          </a:bodyPr>
          <a:lstStyle/>
          <a:p>
            <a:r>
              <a:rPr lang="en-US" sz="3300" dirty="0" smtClean="0"/>
              <a:t>Purpose</a:t>
            </a:r>
          </a:p>
          <a:p>
            <a:pPr lvl="1"/>
            <a:r>
              <a:rPr lang="en-US" dirty="0" smtClean="0"/>
              <a:t>Track pointers from previous session </a:t>
            </a:r>
            <a:r>
              <a:rPr lang="en-US" dirty="0" smtClean="0">
                <a:sym typeface="Wingdings"/>
              </a:rPr>
              <a:t>to current session</a:t>
            </a:r>
          </a:p>
          <a:p>
            <a:pPr lvl="1"/>
            <a:r>
              <a:rPr lang="en-US" dirty="0" smtClean="0">
                <a:sym typeface="Wingdings"/>
              </a:rPr>
              <a:t>Identify tree-structured object</a:t>
            </a:r>
            <a:endParaRPr lang="en-US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09600" y="4947478"/>
            <a:ext cx="8229600" cy="12320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Does not track pointers from stack and registers</a:t>
            </a:r>
          </a:p>
          <a:p>
            <a:pPr lvl="1"/>
            <a:r>
              <a:rPr lang="en-US" sz="2400" dirty="0" smtClean="0"/>
              <a:t>Reference count only triggered during object initialization and mutation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3193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117"/>
    </mc:Choice>
    <mc:Fallback xmlns="">
      <p:transition xmlns:p14="http://schemas.microsoft.com/office/powerpoint/2010/main" spd="slow" advTm="5311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Bringing it all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∀</a:t>
            </a:r>
            <a:r>
              <a:rPr lang="en-US" dirty="0"/>
              <a:t>x’ ∊ transitive </a:t>
            </a:r>
            <a:r>
              <a:rPr lang="en-US" dirty="0" smtClean="0"/>
              <a:t>object closure (x), </a:t>
            </a:r>
          </a:p>
          <a:p>
            <a:pPr marL="914400" lvl="2" indent="0">
              <a:buNone/>
            </a:pPr>
            <a:r>
              <a:rPr lang="en-US" dirty="0"/>
              <a:t>	</a:t>
            </a:r>
            <a:r>
              <a:rPr lang="en-US" dirty="0" smtClean="0"/>
              <a:t>		if </a:t>
            </a:r>
            <a:r>
              <a:rPr lang="en-US" sz="2800" b="1" dirty="0" smtClean="0"/>
              <a:t>max </a:t>
            </a:r>
            <a:r>
              <a:rPr lang="en-US" sz="2800" b="1" dirty="0"/>
              <a:t>(</a:t>
            </a:r>
            <a:r>
              <a:rPr lang="en-US" sz="2800" b="1" dirty="0" err="1"/>
              <a:t>ref_count</a:t>
            </a:r>
            <a:r>
              <a:rPr lang="en-US" sz="2800" b="1" dirty="0"/>
              <a:t> (x’)</a:t>
            </a:r>
            <a:r>
              <a:rPr lang="en-US" sz="2800" b="1" dirty="0" smtClean="0"/>
              <a:t>)</a:t>
            </a:r>
            <a:endParaRPr lang="en-US" sz="2800" b="1" dirty="0"/>
          </a:p>
          <a:p>
            <a:pPr lvl="1"/>
            <a:r>
              <a:rPr lang="en-US" dirty="0" smtClean="0"/>
              <a:t>One &amp; </a:t>
            </a:r>
            <a:r>
              <a:rPr lang="en-US" dirty="0" err="1" smtClean="0"/>
              <a:t>ref_count</a:t>
            </a:r>
            <a:r>
              <a:rPr lang="en-US" dirty="0" smtClean="0"/>
              <a:t> (x) = 0 ⇒</a:t>
            </a:r>
            <a:r>
              <a:rPr lang="en-US" dirty="0" smtClean="0">
                <a:sym typeface="Wingdings"/>
              </a:rPr>
              <a:t> tree</a:t>
            </a:r>
            <a:r>
              <a:rPr lang="en-US" dirty="0">
                <a:sym typeface="Wingdings"/>
              </a:rPr>
              <a:t>-</a:t>
            </a:r>
            <a:r>
              <a:rPr lang="en-US" dirty="0" smtClean="0">
                <a:sym typeface="Wingdings"/>
              </a:rPr>
              <a:t>structured (Clean) </a:t>
            </a:r>
            <a:r>
              <a:rPr lang="en-US" dirty="0" smtClean="0"/>
              <a:t>⇒</a:t>
            </a:r>
            <a:r>
              <a:rPr lang="en-US" dirty="0" smtClean="0">
                <a:sym typeface="Wingdings"/>
              </a:rPr>
              <a:t> </a:t>
            </a:r>
            <a:r>
              <a:rPr lang="en-US" i="1" dirty="0" smtClean="0">
                <a:sym typeface="Wingdings"/>
              </a:rPr>
              <a:t>Session tracing not needed</a:t>
            </a:r>
            <a:endParaRPr lang="en-US" i="1" dirty="0"/>
          </a:p>
          <a:p>
            <a:pPr lvl="1"/>
            <a:r>
              <a:rPr lang="en-US" dirty="0" err="1"/>
              <a:t>LocalMany</a:t>
            </a:r>
            <a:r>
              <a:rPr lang="en-US" dirty="0"/>
              <a:t> ⇒</a:t>
            </a:r>
            <a:r>
              <a:rPr lang="en-US" dirty="0" smtClean="0">
                <a:sym typeface="Wingdings"/>
              </a:rPr>
              <a:t> Clean </a:t>
            </a:r>
            <a:r>
              <a:rPr lang="en-US" dirty="0"/>
              <a:t>⇒</a:t>
            </a:r>
            <a:r>
              <a:rPr lang="en-US" dirty="0" smtClean="0">
                <a:sym typeface="Wingdings"/>
              </a:rPr>
              <a:t> </a:t>
            </a:r>
            <a:r>
              <a:rPr lang="en-US" i="1" dirty="0" smtClean="0">
                <a:sym typeface="Wingdings"/>
              </a:rPr>
              <a:t>Trace current session</a:t>
            </a:r>
            <a:endParaRPr lang="en-US" i="1" dirty="0" smtClean="0"/>
          </a:p>
          <a:p>
            <a:pPr lvl="1"/>
            <a:r>
              <a:rPr lang="en-US" dirty="0" smtClean="0"/>
              <a:t>Global </a:t>
            </a:r>
            <a:r>
              <a:rPr lang="en-US" dirty="0"/>
              <a:t>⇒</a:t>
            </a:r>
            <a:r>
              <a:rPr lang="en-US" dirty="0" smtClean="0">
                <a:sym typeface="Wingdings"/>
              </a:rPr>
              <a:t> 1+ pointer from previous session </a:t>
            </a:r>
            <a:r>
              <a:rPr lang="en-US" dirty="0"/>
              <a:t>⇒</a:t>
            </a:r>
            <a:r>
              <a:rPr lang="en-US" dirty="0" smtClean="0">
                <a:sym typeface="Wingdings"/>
              </a:rPr>
              <a:t> </a:t>
            </a:r>
            <a:r>
              <a:rPr lang="en-US" i="1" dirty="0" smtClean="0">
                <a:sym typeface="Wingdings"/>
              </a:rPr>
              <a:t>Procrastinate</a:t>
            </a:r>
            <a:endParaRPr lang="en-US" sz="3200" i="1" dirty="0" smtClean="0"/>
          </a:p>
          <a:p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57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27"/>
    </mc:Choice>
    <mc:Fallback xmlns="">
      <p:transition xmlns:p14="http://schemas.microsoft.com/office/powerpoint/2010/main" spd="slow" advTm="4372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1: Tree-structured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5522391" y="1653010"/>
            <a:ext cx="1421564" cy="1161099"/>
            <a:chOff x="4804751" y="4803011"/>
            <a:chExt cx="1421564" cy="1161099"/>
          </a:xfrm>
        </p:grpSpPr>
        <p:sp>
          <p:nvSpPr>
            <p:cNvPr id="7" name="Oval 6"/>
            <p:cNvSpPr/>
            <p:nvPr/>
          </p:nvSpPr>
          <p:spPr>
            <a:xfrm>
              <a:off x="4804751" y="4831071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x</a:t>
              </a:r>
              <a:r>
                <a:rPr lang="en-US" dirty="0" smtClean="0"/>
                <a:t>(0)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5646532" y="5419679"/>
              <a:ext cx="579783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y</a:t>
              </a:r>
              <a:r>
                <a:rPr lang="en-US" dirty="0" smtClean="0"/>
                <a:t>(1)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5685182" y="4803011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z(1)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2"/>
            </p:cNvCxnSpPr>
            <p:nvPr/>
          </p:nvCxnSpPr>
          <p:spPr>
            <a:xfrm>
              <a:off x="5074212" y="5347442"/>
              <a:ext cx="572320" cy="344453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6"/>
              <a:endCxn id="9" idx="2"/>
            </p:cNvCxnSpPr>
            <p:nvPr/>
          </p:nvCxnSpPr>
          <p:spPr>
            <a:xfrm flipV="1">
              <a:off x="5343673" y="5075227"/>
              <a:ext cx="341509" cy="1403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4517695" y="1636897"/>
            <a:ext cx="375478" cy="126999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6" idx="3"/>
            <a:endCxn id="7" idx="2"/>
          </p:cNvCxnSpPr>
          <p:nvPr/>
        </p:nvCxnSpPr>
        <p:spPr>
          <a:xfrm flipV="1">
            <a:off x="4893173" y="1939256"/>
            <a:ext cx="629218" cy="33264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6" name="Notched Right Arrow 45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sp>
        <p:nvSpPr>
          <p:cNvPr id="48" name="Oval 47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39743" y="1947628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current 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89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91"/>
    </mc:Choice>
    <mc:Fallback xmlns="">
      <p:transition xmlns:p14="http://schemas.microsoft.com/office/powerpoint/2010/main" spd="slow" advTm="1809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1: Tree-structured Object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5131636" y="4295554"/>
            <a:ext cx="1421564" cy="1161099"/>
            <a:chOff x="4804751" y="4803011"/>
            <a:chExt cx="1421564" cy="1161099"/>
          </a:xfrm>
        </p:grpSpPr>
        <p:sp>
          <p:nvSpPr>
            <p:cNvPr id="7" name="Oval 6"/>
            <p:cNvSpPr/>
            <p:nvPr/>
          </p:nvSpPr>
          <p:spPr>
            <a:xfrm>
              <a:off x="4804751" y="4831071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5646532" y="5419679"/>
              <a:ext cx="579783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5685182" y="4803011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2"/>
            </p:cNvCxnSpPr>
            <p:nvPr/>
          </p:nvCxnSpPr>
          <p:spPr>
            <a:xfrm>
              <a:off x="5074212" y="5347442"/>
              <a:ext cx="572320" cy="344453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6"/>
              <a:endCxn id="9" idx="2"/>
            </p:cNvCxnSpPr>
            <p:nvPr/>
          </p:nvCxnSpPr>
          <p:spPr>
            <a:xfrm flipV="1">
              <a:off x="5343673" y="5075227"/>
              <a:ext cx="341509" cy="1403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4517695" y="1636897"/>
            <a:ext cx="375478" cy="126999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639743" y="1947628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current 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6" idx="3"/>
          </p:cNvCxnSpPr>
          <p:nvPr/>
        </p:nvCxnSpPr>
        <p:spPr>
          <a:xfrm flipV="1">
            <a:off x="4893173" y="2102620"/>
            <a:ext cx="584297" cy="16927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2" name="Notched Right Arrow 41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sp>
        <p:nvSpPr>
          <p:cNvPr id="21" name="Oval 20"/>
          <p:cNvSpPr/>
          <p:nvPr/>
        </p:nvSpPr>
        <p:spPr>
          <a:xfrm>
            <a:off x="5477470" y="1844434"/>
            <a:ext cx="538922" cy="5163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FWD</a:t>
            </a:r>
            <a:endParaRPr lang="en-US" sz="1400" dirty="0"/>
          </a:p>
        </p:txBody>
      </p:sp>
      <p:cxnSp>
        <p:nvCxnSpPr>
          <p:cNvPr id="15" name="Straight Arrow Connector 14"/>
          <p:cNvCxnSpPr>
            <a:stCxn id="21" idx="4"/>
            <a:endCxn id="7" idx="0"/>
          </p:cNvCxnSpPr>
          <p:nvPr/>
        </p:nvCxnSpPr>
        <p:spPr>
          <a:xfrm flipH="1">
            <a:off x="5401097" y="2360805"/>
            <a:ext cx="345834" cy="196280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25" idx="6"/>
            <a:endCxn id="7" idx="2"/>
          </p:cNvCxnSpPr>
          <p:nvPr/>
        </p:nvCxnSpPr>
        <p:spPr>
          <a:xfrm flipV="1">
            <a:off x="4626391" y="4581800"/>
            <a:ext cx="505245" cy="2469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Callout 28"/>
          <p:cNvSpPr/>
          <p:nvPr/>
        </p:nvSpPr>
        <p:spPr>
          <a:xfrm>
            <a:off x="6088440" y="1040040"/>
            <a:ext cx="1454827" cy="931784"/>
          </a:xfrm>
          <a:prstGeom prst="wedgeEllipseCallout">
            <a:avLst>
              <a:gd name="adj1" fmla="val -142350"/>
              <a:gd name="adj2" fmla="val 59763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Walk current 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944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60"/>
    </mc:Choice>
    <mc:Fallback xmlns="">
      <p:transition xmlns:p14="http://schemas.microsoft.com/office/powerpoint/2010/main" spd="slow" advTm="1686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1: Tree-structured Object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5131636" y="4295554"/>
            <a:ext cx="1421564" cy="1161099"/>
            <a:chOff x="4804751" y="4803011"/>
            <a:chExt cx="1421564" cy="1161099"/>
          </a:xfrm>
        </p:grpSpPr>
        <p:sp>
          <p:nvSpPr>
            <p:cNvPr id="7" name="Oval 6"/>
            <p:cNvSpPr/>
            <p:nvPr/>
          </p:nvSpPr>
          <p:spPr>
            <a:xfrm>
              <a:off x="4804751" y="4831071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5646532" y="5419679"/>
              <a:ext cx="579783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5685182" y="4803011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2"/>
            </p:cNvCxnSpPr>
            <p:nvPr/>
          </p:nvCxnSpPr>
          <p:spPr>
            <a:xfrm>
              <a:off x="5074212" y="5347442"/>
              <a:ext cx="572320" cy="344453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6"/>
              <a:endCxn id="9" idx="2"/>
            </p:cNvCxnSpPr>
            <p:nvPr/>
          </p:nvCxnSpPr>
          <p:spPr>
            <a:xfrm flipV="1">
              <a:off x="5343673" y="5075227"/>
              <a:ext cx="341509" cy="1403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4517695" y="1636897"/>
            <a:ext cx="375478" cy="126999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639743" y="1947628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current 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6" idx="2"/>
            <a:endCxn id="7" idx="0"/>
          </p:cNvCxnSpPr>
          <p:nvPr/>
        </p:nvCxnSpPr>
        <p:spPr>
          <a:xfrm>
            <a:off x="4705434" y="2906896"/>
            <a:ext cx="695663" cy="141671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2" name="Notched Right Arrow 41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sp>
        <p:nvSpPr>
          <p:cNvPr id="25" name="Oval 24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25" idx="6"/>
            <a:endCxn id="7" idx="2"/>
          </p:cNvCxnSpPr>
          <p:nvPr/>
        </p:nvCxnSpPr>
        <p:spPr>
          <a:xfrm flipV="1">
            <a:off x="4626391" y="4581800"/>
            <a:ext cx="505245" cy="2469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Callout 27"/>
          <p:cNvSpPr/>
          <p:nvPr/>
        </p:nvSpPr>
        <p:spPr>
          <a:xfrm>
            <a:off x="7148043" y="3360615"/>
            <a:ext cx="1686740" cy="987693"/>
          </a:xfrm>
          <a:prstGeom prst="wedgeEllipseCallout">
            <a:avLst>
              <a:gd name="adj1" fmla="val -65682"/>
              <a:gd name="adj2" fmla="val -99054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No need to walk current session!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77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92"/>
    </mc:Choice>
    <mc:Fallback xmlns="">
      <p:transition xmlns:p14="http://schemas.microsoft.com/office/powerpoint/2010/main" spd="slow" advTm="1129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1: Tree-structured Object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5208009" y="4292399"/>
            <a:ext cx="1421564" cy="1161099"/>
            <a:chOff x="4804751" y="4803011"/>
            <a:chExt cx="1421564" cy="1161099"/>
          </a:xfrm>
        </p:grpSpPr>
        <p:sp>
          <p:nvSpPr>
            <p:cNvPr id="7" name="Oval 6"/>
            <p:cNvSpPr/>
            <p:nvPr/>
          </p:nvSpPr>
          <p:spPr>
            <a:xfrm>
              <a:off x="4804751" y="4831071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5646532" y="5419679"/>
              <a:ext cx="579783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5685182" y="4803011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2"/>
            </p:cNvCxnSpPr>
            <p:nvPr/>
          </p:nvCxnSpPr>
          <p:spPr>
            <a:xfrm>
              <a:off x="5074212" y="5347442"/>
              <a:ext cx="572320" cy="344453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6"/>
              <a:endCxn id="9" idx="2"/>
            </p:cNvCxnSpPr>
            <p:nvPr/>
          </p:nvCxnSpPr>
          <p:spPr>
            <a:xfrm flipV="1">
              <a:off x="5343673" y="5075227"/>
              <a:ext cx="341509" cy="1403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4517695" y="1636897"/>
            <a:ext cx="375478" cy="126999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2" name="Notched Right Arrow 41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cxnSp>
        <p:nvCxnSpPr>
          <p:cNvPr id="15" name="Straight Arrow Connector 14"/>
          <p:cNvCxnSpPr>
            <a:endCxn id="7" idx="0"/>
          </p:cNvCxnSpPr>
          <p:nvPr/>
        </p:nvCxnSpPr>
        <p:spPr>
          <a:xfrm>
            <a:off x="4704522" y="2906896"/>
            <a:ext cx="772948" cy="141356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4626391" y="4578645"/>
            <a:ext cx="581618" cy="278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772565" y="1615978"/>
            <a:ext cx="375478" cy="126999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290858" y="1947628"/>
            <a:ext cx="665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Next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477470" y="1844434"/>
            <a:ext cx="538922" cy="51637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FWD</a:t>
            </a:r>
            <a:endParaRPr lang="en-US" sz="1400" dirty="0"/>
          </a:p>
        </p:txBody>
      </p:sp>
      <p:cxnSp>
        <p:nvCxnSpPr>
          <p:cNvPr id="17" name="Straight Arrow Connector 16"/>
          <p:cNvCxnSpPr>
            <a:stCxn id="27" idx="1"/>
            <a:endCxn id="29" idx="6"/>
          </p:cNvCxnSpPr>
          <p:nvPr/>
        </p:nvCxnSpPr>
        <p:spPr>
          <a:xfrm flipH="1" flipV="1">
            <a:off x="6016392" y="2102620"/>
            <a:ext cx="756173" cy="14835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29" idx="4"/>
            <a:endCxn id="7" idx="7"/>
          </p:cNvCxnSpPr>
          <p:nvPr/>
        </p:nvCxnSpPr>
        <p:spPr>
          <a:xfrm flipH="1">
            <a:off x="5668008" y="2360805"/>
            <a:ext cx="78923" cy="203527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639743" y="1947628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current 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12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90"/>
    </mc:Choice>
    <mc:Fallback xmlns="">
      <p:transition xmlns:p14="http://schemas.microsoft.com/office/powerpoint/2010/main" spd="slow" advTm="3249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1: Tree-structured Object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5208009" y="4292399"/>
            <a:ext cx="1421564" cy="1161099"/>
            <a:chOff x="4804751" y="4803011"/>
            <a:chExt cx="1421564" cy="1161099"/>
          </a:xfrm>
        </p:grpSpPr>
        <p:sp>
          <p:nvSpPr>
            <p:cNvPr id="7" name="Oval 6"/>
            <p:cNvSpPr/>
            <p:nvPr/>
          </p:nvSpPr>
          <p:spPr>
            <a:xfrm>
              <a:off x="4804751" y="4831071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5646532" y="5419679"/>
              <a:ext cx="579783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y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5685182" y="4803011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2"/>
            </p:cNvCxnSpPr>
            <p:nvPr/>
          </p:nvCxnSpPr>
          <p:spPr>
            <a:xfrm>
              <a:off x="5074212" y="5347442"/>
              <a:ext cx="572320" cy="344453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6"/>
              <a:endCxn id="9" idx="2"/>
            </p:cNvCxnSpPr>
            <p:nvPr/>
          </p:nvCxnSpPr>
          <p:spPr>
            <a:xfrm flipV="1">
              <a:off x="5343673" y="5075227"/>
              <a:ext cx="341509" cy="1403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4517695" y="1636897"/>
            <a:ext cx="375478" cy="126999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582432" y="1947628"/>
            <a:ext cx="992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</a:t>
            </a:r>
            <a:r>
              <a:rPr lang="en-US" dirty="0" smtClean="0"/>
              <a:t>revious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2" name="Notched Right Arrow 41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cxnSp>
        <p:nvCxnSpPr>
          <p:cNvPr id="15" name="Straight Arrow Connector 14"/>
          <p:cNvCxnSpPr>
            <a:endCxn id="7" idx="0"/>
          </p:cNvCxnSpPr>
          <p:nvPr/>
        </p:nvCxnSpPr>
        <p:spPr>
          <a:xfrm>
            <a:off x="4704522" y="2906896"/>
            <a:ext cx="772948" cy="141356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4626391" y="4578645"/>
            <a:ext cx="581618" cy="278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772565" y="1615978"/>
            <a:ext cx="375478" cy="126999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184572" y="1947628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</a:t>
            </a:r>
            <a:r>
              <a:rPr lang="en-US" dirty="0" smtClean="0"/>
              <a:t>urrent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cxnSp>
        <p:nvCxnSpPr>
          <p:cNvPr id="14" name="Straight Arrow Connector 13"/>
          <p:cNvCxnSpPr>
            <a:endCxn id="7" idx="7"/>
          </p:cNvCxnSpPr>
          <p:nvPr/>
        </p:nvCxnSpPr>
        <p:spPr>
          <a:xfrm flipH="1">
            <a:off x="5668008" y="2906896"/>
            <a:ext cx="1256253" cy="148918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Notched Right Arrow 17"/>
          <p:cNvSpPr/>
          <p:nvPr/>
        </p:nvSpPr>
        <p:spPr>
          <a:xfrm>
            <a:off x="4980609" y="1789043"/>
            <a:ext cx="1648964" cy="750957"/>
          </a:xfrm>
          <a:prstGeom prst="notched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/>
              <a:t>Context Switch</a:t>
            </a:r>
            <a:endParaRPr lang="en-US" sz="1600" dirty="0"/>
          </a:p>
        </p:txBody>
      </p:sp>
      <p:sp>
        <p:nvSpPr>
          <p:cNvPr id="31" name="Oval Callout 30"/>
          <p:cNvSpPr/>
          <p:nvPr/>
        </p:nvSpPr>
        <p:spPr>
          <a:xfrm>
            <a:off x="7543267" y="3360615"/>
            <a:ext cx="1454827" cy="931784"/>
          </a:xfrm>
          <a:prstGeom prst="wedgeEllipseCallout">
            <a:avLst>
              <a:gd name="adj1" fmla="val -83141"/>
              <a:gd name="adj2" fmla="val -106165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Walk target 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23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40"/>
    </mc:Choice>
    <mc:Fallback xmlns="">
      <p:transition xmlns:p14="http://schemas.microsoft.com/office/powerpoint/2010/main" spd="slow" advTm="1714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</a:t>
            </a:r>
            <a:r>
              <a:rPr lang="en-US" dirty="0" smtClean="0"/>
              <a:t>2: Object Graph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5522391" y="1542580"/>
            <a:ext cx="1437813" cy="1364316"/>
            <a:chOff x="4804751" y="4692581"/>
            <a:chExt cx="1437813" cy="1364316"/>
          </a:xfrm>
        </p:grpSpPr>
        <p:sp>
          <p:nvSpPr>
            <p:cNvPr id="7" name="Oval 6"/>
            <p:cNvSpPr/>
            <p:nvPr/>
          </p:nvSpPr>
          <p:spPr>
            <a:xfrm>
              <a:off x="4804751" y="4831071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x</a:t>
              </a:r>
              <a:r>
                <a:rPr lang="en-US" dirty="0" smtClean="0"/>
                <a:t>(0)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5679661" y="5496980"/>
              <a:ext cx="562903" cy="559917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y</a:t>
              </a:r>
              <a:r>
                <a:rPr lang="en-US" sz="1600" dirty="0" smtClean="0"/>
                <a:t>(</a:t>
              </a:r>
              <a:r>
                <a:rPr lang="en-US" sz="1400" dirty="0" smtClean="0"/>
                <a:t>LM)</a:t>
              </a:r>
              <a:endParaRPr lang="en-US" sz="1400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5685182" y="4692581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z(1)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2"/>
            </p:cNvCxnSpPr>
            <p:nvPr/>
          </p:nvCxnSpPr>
          <p:spPr>
            <a:xfrm>
              <a:off x="5074212" y="5347442"/>
              <a:ext cx="605449" cy="42949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6"/>
              <a:endCxn id="9" idx="2"/>
            </p:cNvCxnSpPr>
            <p:nvPr/>
          </p:nvCxnSpPr>
          <p:spPr>
            <a:xfrm flipV="1">
              <a:off x="5343673" y="4964797"/>
              <a:ext cx="341509" cy="12446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4517695" y="1636897"/>
            <a:ext cx="375478" cy="126999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639743" y="1947628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current 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6" idx="3"/>
            <a:endCxn id="7" idx="2"/>
          </p:cNvCxnSpPr>
          <p:nvPr/>
        </p:nvCxnSpPr>
        <p:spPr>
          <a:xfrm flipV="1">
            <a:off x="4893173" y="1939256"/>
            <a:ext cx="629218" cy="33264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6" name="Notched Right Arrow 45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sp>
        <p:nvSpPr>
          <p:cNvPr id="48" name="Oval 47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9" idx="4"/>
            <a:endCxn id="8" idx="0"/>
          </p:cNvCxnSpPr>
          <p:nvPr/>
        </p:nvCxnSpPr>
        <p:spPr>
          <a:xfrm>
            <a:off x="6670207" y="2087011"/>
            <a:ext cx="8546" cy="25996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328265" y="1577861"/>
            <a:ext cx="534770" cy="54443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25" idx="3"/>
            <a:endCxn id="8" idx="7"/>
          </p:cNvCxnSpPr>
          <p:nvPr/>
        </p:nvCxnSpPr>
        <p:spPr>
          <a:xfrm flipH="1">
            <a:off x="6877769" y="2042562"/>
            <a:ext cx="528811" cy="38641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13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52"/>
    </mc:Choice>
    <mc:Fallback xmlns="">
      <p:transition xmlns:p14="http://schemas.microsoft.com/office/powerpoint/2010/main" spd="slow" advTm="3065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/>
          </a:p>
        </p:txBody>
      </p:sp>
      <p:sp>
        <p:nvSpPr>
          <p:cNvPr id="34" name="Oval Callout 33"/>
          <p:cNvSpPr/>
          <p:nvPr/>
        </p:nvSpPr>
        <p:spPr>
          <a:xfrm>
            <a:off x="3483863" y="2665896"/>
            <a:ext cx="2176275" cy="834887"/>
          </a:xfrm>
          <a:prstGeom prst="wedgeEllipseCallout">
            <a:avLst>
              <a:gd name="adj1" fmla="val -2297"/>
              <a:gd name="adj2" fmla="val 77372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i="1" dirty="0" smtClean="0"/>
              <a:t>Expendable resource?</a:t>
            </a:r>
            <a:endParaRPr lang="en-US" sz="1600" i="1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57200" y="120316"/>
            <a:ext cx="8229600" cy="745316"/>
          </a:xfrm>
          <a:prstGeom prst="rect">
            <a:avLst/>
          </a:prstGeom>
        </p:spPr>
        <p:txBody>
          <a:bodyPr vert="horz" lIns="91440" tIns="45720" rIns="91440" bIns="0" rtlCol="0" anchor="b" anchorCtr="0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 normalizeH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Big Picture</a:t>
            </a:r>
            <a:endParaRPr lang="en-US" dirty="0"/>
          </a:p>
        </p:txBody>
      </p:sp>
      <p:sp>
        <p:nvSpPr>
          <p:cNvPr id="14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66355A-084C-D24E-9AD2-7E4FC41EA627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3336409" y="3765834"/>
            <a:ext cx="2357608" cy="1221410"/>
            <a:chOff x="1322078" y="3964608"/>
            <a:chExt cx="2357608" cy="1221410"/>
          </a:xfrm>
        </p:grpSpPr>
        <p:sp>
          <p:nvSpPr>
            <p:cNvPr id="27" name="Line Callout 1 26"/>
            <p:cNvSpPr/>
            <p:nvPr/>
          </p:nvSpPr>
          <p:spPr>
            <a:xfrm>
              <a:off x="1435652" y="3964608"/>
              <a:ext cx="2244034" cy="698813"/>
            </a:xfrm>
            <a:prstGeom prst="borderCallout1">
              <a:avLst>
                <a:gd name="adj1" fmla="val 54750"/>
                <a:gd name="adj2" fmla="val -5380"/>
                <a:gd name="adj3" fmla="val 135313"/>
                <a:gd name="adj4" fmla="val -30458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lang="en-US" sz="1600" dirty="0" smtClean="0"/>
                <a:t>Scheduler 1</a:t>
              </a:r>
              <a:endParaRPr lang="en-US" sz="1600" dirty="0"/>
            </a:p>
          </p:txBody>
        </p:sp>
        <p:sp>
          <p:nvSpPr>
            <p:cNvPr id="28" name="Oval 27"/>
            <p:cNvSpPr/>
            <p:nvPr/>
          </p:nvSpPr>
          <p:spPr>
            <a:xfrm>
              <a:off x="1322078" y="4898888"/>
              <a:ext cx="294907" cy="287130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 smtClean="0"/>
                <a:t>t1</a:t>
              </a:r>
              <a:endParaRPr lang="en-US" sz="1600" dirty="0"/>
            </a:p>
          </p:txBody>
        </p:sp>
        <p:sp>
          <p:nvSpPr>
            <p:cNvPr id="29" name="Oval 28"/>
            <p:cNvSpPr/>
            <p:nvPr/>
          </p:nvSpPr>
          <p:spPr>
            <a:xfrm>
              <a:off x="1993122" y="4070627"/>
              <a:ext cx="294907" cy="287130"/>
            </a:xfrm>
            <a:prstGeom prst="ellipse">
              <a:avLst/>
            </a:prstGeom>
            <a:solidFill>
              <a:srgbClr val="008000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 smtClean="0">
                  <a:solidFill>
                    <a:srgbClr val="FFFFFF"/>
                  </a:solidFill>
                </a:rPr>
                <a:t>t2</a:t>
              </a:r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3313392" y="4070627"/>
              <a:ext cx="294907" cy="287130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600" dirty="0" err="1" smtClean="0">
                  <a:solidFill>
                    <a:srgbClr val="FFFFFF"/>
                  </a:solidFill>
                </a:rPr>
                <a:t>tn</a:t>
              </a:r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2401641" y="4227444"/>
              <a:ext cx="778881" cy="0"/>
            </a:xfrm>
            <a:prstGeom prst="line">
              <a:avLst/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7" name="Oval Callout 36"/>
          <p:cNvSpPr/>
          <p:nvPr/>
        </p:nvSpPr>
        <p:spPr>
          <a:xfrm>
            <a:off x="6681582" y="3684113"/>
            <a:ext cx="1939235" cy="689113"/>
          </a:xfrm>
          <a:prstGeom prst="wedgeEllipseCallout">
            <a:avLst>
              <a:gd name="adj1" fmla="val -97984"/>
              <a:gd name="adj2" fmla="val 16653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i="1" dirty="0" smtClean="0"/>
              <a:t>Lots of concurrency!</a:t>
            </a:r>
            <a:endParaRPr lang="en-US" sz="1600" i="1" dirty="0"/>
          </a:p>
        </p:txBody>
      </p:sp>
      <p:sp>
        <p:nvSpPr>
          <p:cNvPr id="53" name="Rectangle 52"/>
          <p:cNvSpPr/>
          <p:nvPr/>
        </p:nvSpPr>
        <p:spPr>
          <a:xfrm>
            <a:off x="1908842" y="5565922"/>
            <a:ext cx="5326317" cy="59165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Heap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209767" y="1187798"/>
            <a:ext cx="6724467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Exploit program concurrency </a:t>
            </a:r>
          </a:p>
          <a:p>
            <a:pPr algn="ctr"/>
            <a:r>
              <a:rPr lang="en-US" sz="2400" b="1" dirty="0" smtClean="0"/>
              <a:t>to </a:t>
            </a:r>
          </a:p>
          <a:p>
            <a:pPr algn="ctr"/>
            <a:r>
              <a:rPr lang="en-US" sz="2400" b="1" dirty="0" smtClean="0"/>
              <a:t>eliminate read barriers from thread-local collectors</a:t>
            </a:r>
            <a:endParaRPr lang="en-US" sz="2400" b="1" dirty="0"/>
          </a:p>
        </p:txBody>
      </p:sp>
      <p:sp>
        <p:nvSpPr>
          <p:cNvPr id="16" name="Rectangle 15"/>
          <p:cNvSpPr/>
          <p:nvPr/>
        </p:nvSpPr>
        <p:spPr>
          <a:xfrm>
            <a:off x="2729567" y="5709479"/>
            <a:ext cx="1440832" cy="353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GC Operation</a:t>
            </a:r>
            <a:endParaRPr lang="en-US" dirty="0"/>
          </a:p>
        </p:txBody>
      </p:sp>
      <p:sp>
        <p:nvSpPr>
          <p:cNvPr id="17" name="Up-Down Arrow 16"/>
          <p:cNvSpPr/>
          <p:nvPr/>
        </p:nvSpPr>
        <p:spPr>
          <a:xfrm>
            <a:off x="3375973" y="4987244"/>
            <a:ext cx="174956" cy="722235"/>
          </a:xfrm>
          <a:prstGeom prst="up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Callout 17"/>
          <p:cNvSpPr/>
          <p:nvPr/>
        </p:nvSpPr>
        <p:spPr>
          <a:xfrm>
            <a:off x="4170399" y="4673619"/>
            <a:ext cx="2176275" cy="834887"/>
          </a:xfrm>
          <a:prstGeom prst="wedgeEllipseCallout">
            <a:avLst>
              <a:gd name="adj1" fmla="val -81459"/>
              <a:gd name="adj2" fmla="val 35044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i="1" dirty="0" smtClean="0"/>
              <a:t>Alleviate MM cost?</a:t>
            </a:r>
            <a:endParaRPr lang="en-US" sz="1600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1786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47"/>
    </mc:Choice>
    <mc:Fallback xmlns="">
      <p:transition xmlns:p14="http://schemas.microsoft.com/office/powerpoint/2010/main" spd="slow" advTm="1624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2: Object Graph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5215514" y="4190265"/>
            <a:ext cx="1454693" cy="1348830"/>
            <a:chOff x="4804751" y="4692581"/>
            <a:chExt cx="1454693" cy="1348830"/>
          </a:xfrm>
        </p:grpSpPr>
        <p:sp>
          <p:nvSpPr>
            <p:cNvPr id="7" name="Oval 6"/>
            <p:cNvSpPr/>
            <p:nvPr/>
          </p:nvSpPr>
          <p:spPr>
            <a:xfrm>
              <a:off x="4804751" y="4831071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5679661" y="5496980"/>
              <a:ext cx="579783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y</a:t>
              </a:r>
              <a:endParaRPr lang="en-US" sz="1400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5685182" y="4692581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2"/>
            </p:cNvCxnSpPr>
            <p:nvPr/>
          </p:nvCxnSpPr>
          <p:spPr>
            <a:xfrm>
              <a:off x="5074212" y="5347442"/>
              <a:ext cx="605449" cy="42175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6"/>
              <a:endCxn id="9" idx="2"/>
            </p:cNvCxnSpPr>
            <p:nvPr/>
          </p:nvCxnSpPr>
          <p:spPr>
            <a:xfrm flipV="1">
              <a:off x="5343673" y="4964797"/>
              <a:ext cx="341509" cy="12446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4517695" y="1636897"/>
            <a:ext cx="375478" cy="126999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639743" y="1947628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current 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6" idx="3"/>
            <a:endCxn id="29" idx="2"/>
          </p:cNvCxnSpPr>
          <p:nvPr/>
        </p:nvCxnSpPr>
        <p:spPr>
          <a:xfrm flipV="1">
            <a:off x="4893173" y="1947628"/>
            <a:ext cx="622989" cy="32426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6" name="Notched Right Arrow 45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sp>
        <p:nvSpPr>
          <p:cNvPr id="48" name="Oval 47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9" idx="4"/>
            <a:endCxn id="8" idx="0"/>
          </p:cNvCxnSpPr>
          <p:nvPr/>
        </p:nvCxnSpPr>
        <p:spPr>
          <a:xfrm>
            <a:off x="6363330" y="4734696"/>
            <a:ext cx="16986" cy="25996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328265" y="1577861"/>
            <a:ext cx="534770" cy="54443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25" idx="3"/>
            <a:endCxn id="28" idx="7"/>
          </p:cNvCxnSpPr>
          <p:nvPr/>
        </p:nvCxnSpPr>
        <p:spPr>
          <a:xfrm flipH="1">
            <a:off x="6892177" y="2042562"/>
            <a:ext cx="514403" cy="38414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26391" y="4586941"/>
            <a:ext cx="58912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397301" y="2346979"/>
            <a:ext cx="579783" cy="54443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 smtClean="0"/>
              <a:t>FWD</a:t>
            </a:r>
            <a:endParaRPr lang="en-US" sz="1600" dirty="0"/>
          </a:p>
        </p:txBody>
      </p:sp>
      <p:sp>
        <p:nvSpPr>
          <p:cNvPr id="29" name="Oval 28"/>
          <p:cNvSpPr/>
          <p:nvPr/>
        </p:nvSpPr>
        <p:spPr>
          <a:xfrm>
            <a:off x="5516162" y="1675412"/>
            <a:ext cx="579783" cy="54443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 smtClean="0"/>
              <a:t>FWD</a:t>
            </a:r>
            <a:endParaRPr lang="en-US" sz="1600" dirty="0"/>
          </a:p>
        </p:txBody>
      </p:sp>
      <p:cxnSp>
        <p:nvCxnSpPr>
          <p:cNvPr id="20" name="Straight Arrow Connector 19"/>
          <p:cNvCxnSpPr>
            <a:stCxn id="28" idx="4"/>
            <a:endCxn id="8" idx="6"/>
          </p:cNvCxnSpPr>
          <p:nvPr/>
        </p:nvCxnSpPr>
        <p:spPr>
          <a:xfrm flipH="1">
            <a:off x="6670207" y="2891410"/>
            <a:ext cx="16986" cy="237547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29" idx="4"/>
            <a:endCxn id="7" idx="0"/>
          </p:cNvCxnSpPr>
          <p:nvPr/>
        </p:nvCxnSpPr>
        <p:spPr>
          <a:xfrm flipH="1">
            <a:off x="5484975" y="2219843"/>
            <a:ext cx="321079" cy="210891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Callout 37"/>
          <p:cNvSpPr/>
          <p:nvPr/>
        </p:nvSpPr>
        <p:spPr>
          <a:xfrm>
            <a:off x="5959779" y="845498"/>
            <a:ext cx="1454827" cy="931784"/>
          </a:xfrm>
          <a:prstGeom prst="wedgeEllipseCallout">
            <a:avLst>
              <a:gd name="adj1" fmla="val -124891"/>
              <a:gd name="adj2" fmla="val 45541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Walk current stack</a:t>
            </a:r>
            <a:endParaRPr lang="en-US" dirty="0"/>
          </a:p>
        </p:txBody>
      </p:sp>
      <p:sp>
        <p:nvSpPr>
          <p:cNvPr id="42" name="Oval Callout 41"/>
          <p:cNvSpPr/>
          <p:nvPr/>
        </p:nvSpPr>
        <p:spPr>
          <a:xfrm>
            <a:off x="7148043" y="3360616"/>
            <a:ext cx="1454827" cy="931784"/>
          </a:xfrm>
          <a:prstGeom prst="wedgeEllipseCallout">
            <a:avLst>
              <a:gd name="adj1" fmla="val -65682"/>
              <a:gd name="adj2" fmla="val -99054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Walk current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123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17"/>
    </mc:Choice>
    <mc:Fallback xmlns="">
      <p:transition xmlns:p14="http://schemas.microsoft.com/office/powerpoint/2010/main" spd="slow" advTm="1161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2: Object Graph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5215514" y="4190265"/>
            <a:ext cx="1454693" cy="1348830"/>
            <a:chOff x="4804751" y="4692581"/>
            <a:chExt cx="1454693" cy="1348830"/>
          </a:xfrm>
        </p:grpSpPr>
        <p:sp>
          <p:nvSpPr>
            <p:cNvPr id="7" name="Oval 6"/>
            <p:cNvSpPr/>
            <p:nvPr/>
          </p:nvSpPr>
          <p:spPr>
            <a:xfrm>
              <a:off x="4804751" y="4831071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5679661" y="5496980"/>
              <a:ext cx="579783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y</a:t>
              </a:r>
              <a:endParaRPr lang="en-US" sz="1400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5685182" y="4692581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2"/>
            </p:cNvCxnSpPr>
            <p:nvPr/>
          </p:nvCxnSpPr>
          <p:spPr>
            <a:xfrm>
              <a:off x="5074212" y="5347442"/>
              <a:ext cx="605449" cy="42175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6"/>
              <a:endCxn id="9" idx="2"/>
            </p:cNvCxnSpPr>
            <p:nvPr/>
          </p:nvCxnSpPr>
          <p:spPr>
            <a:xfrm flipV="1">
              <a:off x="5343673" y="4964797"/>
              <a:ext cx="341509" cy="12446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4517695" y="1636897"/>
            <a:ext cx="375478" cy="126999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639743" y="1947628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current 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6" idx="2"/>
            <a:endCxn id="7" idx="0"/>
          </p:cNvCxnSpPr>
          <p:nvPr/>
        </p:nvCxnSpPr>
        <p:spPr>
          <a:xfrm>
            <a:off x="4705434" y="2906896"/>
            <a:ext cx="779541" cy="142185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6" name="Notched Right Arrow 45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sp>
        <p:nvSpPr>
          <p:cNvPr id="48" name="Oval 47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9" idx="4"/>
            <a:endCxn id="8" idx="0"/>
          </p:cNvCxnSpPr>
          <p:nvPr/>
        </p:nvCxnSpPr>
        <p:spPr>
          <a:xfrm>
            <a:off x="6363330" y="4734696"/>
            <a:ext cx="16986" cy="25996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7328265" y="1577861"/>
            <a:ext cx="534770" cy="54443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25" idx="4"/>
            <a:endCxn id="8" idx="7"/>
          </p:cNvCxnSpPr>
          <p:nvPr/>
        </p:nvCxnSpPr>
        <p:spPr>
          <a:xfrm flipH="1">
            <a:off x="6585300" y="2122292"/>
            <a:ext cx="1010350" cy="295210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26391" y="4586941"/>
            <a:ext cx="58912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Callout 28"/>
          <p:cNvSpPr/>
          <p:nvPr/>
        </p:nvSpPr>
        <p:spPr>
          <a:xfrm>
            <a:off x="5959779" y="845498"/>
            <a:ext cx="1454827" cy="931784"/>
          </a:xfrm>
          <a:prstGeom prst="wedgeEllipseCallout">
            <a:avLst>
              <a:gd name="adj1" fmla="val -124891"/>
              <a:gd name="adj2" fmla="val 45541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Walk current stack</a:t>
            </a:r>
            <a:endParaRPr lang="en-US" dirty="0"/>
          </a:p>
        </p:txBody>
      </p:sp>
      <p:sp>
        <p:nvSpPr>
          <p:cNvPr id="30" name="Oval Callout 29"/>
          <p:cNvSpPr/>
          <p:nvPr/>
        </p:nvSpPr>
        <p:spPr>
          <a:xfrm>
            <a:off x="7148043" y="3360616"/>
            <a:ext cx="1454827" cy="931784"/>
          </a:xfrm>
          <a:prstGeom prst="wedgeEllipseCallout">
            <a:avLst>
              <a:gd name="adj1" fmla="val -65682"/>
              <a:gd name="adj2" fmla="val -99054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Walk current session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10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13"/>
    </mc:Choice>
    <mc:Fallback xmlns="">
      <p:transition xmlns:p14="http://schemas.microsoft.com/office/powerpoint/2010/main" spd="slow" advTm="591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3: Global Reference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4455294" y="1654761"/>
            <a:ext cx="1434845" cy="1178244"/>
            <a:chOff x="4317437" y="4761298"/>
            <a:chExt cx="1434845" cy="1178244"/>
          </a:xfrm>
        </p:grpSpPr>
        <p:sp>
          <p:nvSpPr>
            <p:cNvPr id="7" name="Oval 6"/>
            <p:cNvSpPr/>
            <p:nvPr/>
          </p:nvSpPr>
          <p:spPr>
            <a:xfrm>
              <a:off x="5213360" y="4789358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x</a:t>
              </a:r>
              <a:r>
                <a:rPr lang="en-US" dirty="0" smtClean="0"/>
                <a:t>(0)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4584822" y="5395111"/>
              <a:ext cx="579783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y</a:t>
              </a:r>
              <a:r>
                <a:rPr lang="en-US" dirty="0" smtClean="0"/>
                <a:t>(1)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4317437" y="4761298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z(G)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7"/>
            </p:cNvCxnSpPr>
            <p:nvPr/>
          </p:nvCxnSpPr>
          <p:spPr>
            <a:xfrm flipH="1">
              <a:off x="5079698" y="5305729"/>
              <a:ext cx="403123" cy="169112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2"/>
              <a:endCxn id="9" idx="6"/>
            </p:cNvCxnSpPr>
            <p:nvPr/>
          </p:nvCxnSpPr>
          <p:spPr>
            <a:xfrm flipH="1" flipV="1">
              <a:off x="4852207" y="5033514"/>
              <a:ext cx="361153" cy="1403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6552621" y="1562441"/>
            <a:ext cx="375478" cy="126999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7006488" y="1926977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current 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6" idx="1"/>
            <a:endCxn id="7" idx="6"/>
          </p:cNvCxnSpPr>
          <p:nvPr/>
        </p:nvCxnSpPr>
        <p:spPr>
          <a:xfrm flipH="1" flipV="1">
            <a:off x="5890139" y="1941007"/>
            <a:ext cx="662482" cy="25643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6" name="Notched Right Arrow 45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sp>
        <p:nvSpPr>
          <p:cNvPr id="48" name="Oval 47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2638303" y="1681070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21" idx="6"/>
            <a:endCxn id="9" idx="2"/>
          </p:cNvCxnSpPr>
          <p:nvPr/>
        </p:nvCxnSpPr>
        <p:spPr>
          <a:xfrm flipV="1">
            <a:off x="3177225" y="1926977"/>
            <a:ext cx="1278069" cy="122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813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69"/>
    </mc:Choice>
    <mc:Fallback xmlns="">
      <p:transition xmlns:p14="http://schemas.microsoft.com/office/powerpoint/2010/main" spd="slow" advTm="856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3: Global Reference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8691" y="1505932"/>
            <a:ext cx="1536878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Previous Session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95569" y="1505932"/>
            <a:ext cx="4509740" cy="153856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Current Session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4455294" y="1654761"/>
            <a:ext cx="1434845" cy="1178244"/>
            <a:chOff x="4317437" y="4761298"/>
            <a:chExt cx="1434845" cy="1178244"/>
          </a:xfrm>
        </p:grpSpPr>
        <p:sp>
          <p:nvSpPr>
            <p:cNvPr id="7" name="Oval 6"/>
            <p:cNvSpPr/>
            <p:nvPr/>
          </p:nvSpPr>
          <p:spPr>
            <a:xfrm>
              <a:off x="5213360" y="4789358"/>
              <a:ext cx="538922" cy="51637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x</a:t>
              </a:r>
              <a:r>
                <a:rPr lang="en-US" dirty="0" smtClean="0"/>
                <a:t>(0)</a:t>
              </a:r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4584822" y="5395111"/>
              <a:ext cx="579783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y</a:t>
              </a:r>
              <a:r>
                <a:rPr lang="en-US" dirty="0" smtClean="0"/>
                <a:t>(1)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4317437" y="4761298"/>
              <a:ext cx="534770" cy="544431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 smtClean="0"/>
                <a:t>z(G)</a:t>
              </a:r>
              <a:endParaRPr lang="en-US" dirty="0"/>
            </a:p>
          </p:txBody>
        </p:sp>
        <p:cxnSp>
          <p:nvCxnSpPr>
            <p:cNvPr id="10" name="Straight Arrow Connector 9"/>
            <p:cNvCxnSpPr>
              <a:stCxn id="7" idx="4"/>
              <a:endCxn id="8" idx="7"/>
            </p:cNvCxnSpPr>
            <p:nvPr/>
          </p:nvCxnSpPr>
          <p:spPr>
            <a:xfrm flipH="1">
              <a:off x="5079698" y="5305729"/>
              <a:ext cx="403123" cy="169112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7" idx="2"/>
              <a:endCxn id="9" idx="6"/>
            </p:cNvCxnSpPr>
            <p:nvPr/>
          </p:nvCxnSpPr>
          <p:spPr>
            <a:xfrm flipH="1" flipV="1">
              <a:off x="4852207" y="5033514"/>
              <a:ext cx="361153" cy="1403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/>
          <p:cNvSpPr/>
          <p:nvPr/>
        </p:nvSpPr>
        <p:spPr>
          <a:xfrm>
            <a:off x="6552621" y="1562441"/>
            <a:ext cx="375478" cy="1269999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7006488" y="1926977"/>
            <a:ext cx="87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current </a:t>
            </a:r>
          </a:p>
          <a:p>
            <a:pPr algn="ctr"/>
            <a:r>
              <a:rPr lang="en-US" dirty="0" smtClean="0"/>
              <a:t>stack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36" idx="1"/>
            <a:endCxn id="7" idx="6"/>
          </p:cNvCxnSpPr>
          <p:nvPr/>
        </p:nvCxnSpPr>
        <p:spPr>
          <a:xfrm flipH="1" flipV="1">
            <a:off x="5890139" y="1941007"/>
            <a:ext cx="662482" cy="25643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841713" y="2102620"/>
            <a:ext cx="109366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dirty="0" smtClean="0"/>
              <a:t>Local Heap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2638303" y="4124546"/>
            <a:ext cx="4509740" cy="1538562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 smtClean="0"/>
              <a:t>Shared heap</a:t>
            </a:r>
            <a:endParaRPr lang="en-US" sz="16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3049346" y="3260119"/>
            <a:ext cx="1468349" cy="640522"/>
            <a:chOff x="4454151" y="3260119"/>
            <a:chExt cx="1468349" cy="640522"/>
          </a:xfrm>
        </p:grpSpPr>
        <p:sp>
          <p:nvSpPr>
            <p:cNvPr id="46" name="Notched Right Arrow 45"/>
            <p:cNvSpPr/>
            <p:nvPr/>
          </p:nvSpPr>
          <p:spPr>
            <a:xfrm rot="5400000">
              <a:off x="4382368" y="3331902"/>
              <a:ext cx="640522" cy="496956"/>
            </a:xfrm>
            <a:prstGeom prst="notched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22281" y="3304293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r := x</a:t>
              </a:r>
              <a:endParaRPr lang="en-US" sz="2400" dirty="0"/>
            </a:p>
          </p:txBody>
        </p:sp>
      </p:grpSp>
      <p:sp>
        <p:nvSpPr>
          <p:cNvPr id="48" name="Oval 47"/>
          <p:cNvSpPr/>
          <p:nvPr/>
        </p:nvSpPr>
        <p:spPr>
          <a:xfrm>
            <a:off x="4087469" y="4348309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2638303" y="1681070"/>
            <a:ext cx="538922" cy="51637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21" idx="6"/>
            <a:endCxn id="9" idx="2"/>
          </p:cNvCxnSpPr>
          <p:nvPr/>
        </p:nvCxnSpPr>
        <p:spPr>
          <a:xfrm flipV="1">
            <a:off x="3177225" y="1926977"/>
            <a:ext cx="1278069" cy="122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Oval Callout 2"/>
          <p:cNvSpPr/>
          <p:nvPr/>
        </p:nvSpPr>
        <p:spPr>
          <a:xfrm>
            <a:off x="6553200" y="3260119"/>
            <a:ext cx="2133600" cy="640523"/>
          </a:xfrm>
          <a:prstGeom prst="wedgeEllipseCallout">
            <a:avLst>
              <a:gd name="adj1" fmla="val -41705"/>
              <a:gd name="adj2" fmla="val -128245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Procrastinate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93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7"/>
    </mc:Choice>
    <mc:Fallback xmlns="">
      <p:transition xmlns:p14="http://schemas.microsoft.com/office/powerpoint/2010/main" spd="slow" advTm="210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Immutable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Specialize </a:t>
            </a:r>
            <a:r>
              <a:rPr lang="en-US" smtClean="0"/>
              <a:t>exporting writes</a:t>
            </a:r>
          </a:p>
          <a:p>
            <a:r>
              <a:rPr lang="en-US" dirty="0" smtClean="0"/>
              <a:t>If immutable object in previous session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opy to shared heap</a:t>
            </a:r>
          </a:p>
          <a:p>
            <a:pPr lvl="2"/>
            <a:r>
              <a:rPr lang="en-US" dirty="0"/>
              <a:t>Immutable objects in SML do not have </a:t>
            </a:r>
            <a:r>
              <a:rPr lang="en-US" i="1" dirty="0" smtClean="0"/>
              <a:t>identity</a:t>
            </a:r>
            <a:endParaRPr lang="en-US" dirty="0" smtClean="0"/>
          </a:p>
          <a:p>
            <a:pPr lvl="1"/>
            <a:r>
              <a:rPr lang="en-US" dirty="0" smtClean="0"/>
              <a:t>Original object unmodified</a:t>
            </a:r>
          </a:p>
          <a:p>
            <a:r>
              <a:rPr lang="en-US" dirty="0" smtClean="0"/>
              <a:t>Avoid space leaks</a:t>
            </a:r>
          </a:p>
          <a:p>
            <a:pPr lvl="1"/>
            <a:r>
              <a:rPr lang="en-US" dirty="0" smtClean="0"/>
              <a:t>Treat large immutable objects as mutable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4380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665"/>
    </mc:Choice>
    <mc:Fallback xmlns="">
      <p:transition xmlns:p14="http://schemas.microsoft.com/office/powerpoint/2010/main" spd="slow" advTm="5266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Cleanliness: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Cleanliness allows eager exporting writes while preserving visibility invariant</a:t>
            </a:r>
          </a:p>
          <a:p>
            <a:r>
              <a:rPr lang="en-US" dirty="0" smtClean="0"/>
              <a:t>With Procrastination + Cleanliness, </a:t>
            </a:r>
            <a:r>
              <a:rPr lang="en-US" b="1" dirty="0" smtClean="0"/>
              <a:t>&lt;1% </a:t>
            </a:r>
            <a:r>
              <a:rPr lang="en-US" dirty="0" smtClean="0"/>
              <a:t>of local GCs were </a:t>
            </a:r>
            <a:r>
              <a:rPr lang="en-US" i="1" dirty="0" smtClean="0"/>
              <a:t>forced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21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73"/>
    </mc:Choice>
    <mc:Fallback xmlns="">
      <p:transition xmlns:p14="http://schemas.microsoft.com/office/powerpoint/2010/main" spd="slow" advTm="1727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46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998713"/>
            <a:ext cx="8229600" cy="5722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Variants</a:t>
            </a:r>
          </a:p>
          <a:p>
            <a:pPr lvl="1"/>
            <a:r>
              <a:rPr lang="en-US" sz="2400" b="1" dirty="0" smtClean="0"/>
              <a:t>RB-</a:t>
            </a:r>
            <a:r>
              <a:rPr lang="en-US" sz="2400" dirty="0" smtClean="0"/>
              <a:t> : TLC with Procrastination and Cleanliness </a:t>
            </a:r>
          </a:p>
          <a:p>
            <a:pPr lvl="1"/>
            <a:r>
              <a:rPr lang="en-US" sz="2400" b="1" dirty="0" smtClean="0"/>
              <a:t>RB+</a:t>
            </a:r>
            <a:r>
              <a:rPr lang="en-US" sz="2400" dirty="0" smtClean="0"/>
              <a:t> : TLC with read barriers</a:t>
            </a:r>
          </a:p>
          <a:p>
            <a:r>
              <a:rPr lang="en-US" sz="2800" dirty="0" smtClean="0"/>
              <a:t>Sansom’s dual-mode GC</a:t>
            </a:r>
          </a:p>
          <a:p>
            <a:pPr lvl="1"/>
            <a:r>
              <a:rPr lang="en-US" sz="2400" dirty="0" smtClean="0"/>
              <a:t>Cheney’s 2-space copying collection </a:t>
            </a:r>
            <a:r>
              <a:rPr lang="en-US" sz="2400" dirty="0" smtClean="0">
                <a:sym typeface="Wingdings"/>
              </a:rPr>
              <a:t> Jonker’s sliding mark-compacting</a:t>
            </a:r>
            <a:endParaRPr lang="en-US" sz="2400" dirty="0" smtClean="0"/>
          </a:p>
          <a:p>
            <a:pPr lvl="1"/>
            <a:r>
              <a:rPr lang="en-US" sz="2400" dirty="0" smtClean="0"/>
              <a:t>Generational, 2 generations, No aging</a:t>
            </a:r>
          </a:p>
          <a:p>
            <a:r>
              <a:rPr lang="en-US" sz="2800" b="1" dirty="0" smtClean="0"/>
              <a:t>Target Architectures</a:t>
            </a:r>
            <a:r>
              <a:rPr lang="en-US" sz="2800" dirty="0" smtClean="0"/>
              <a:t>: </a:t>
            </a:r>
          </a:p>
          <a:p>
            <a:pPr lvl="1"/>
            <a:r>
              <a:rPr lang="en-US" sz="2400" dirty="0" smtClean="0"/>
              <a:t>16-core AMD Opteron server</a:t>
            </a:r>
            <a:r>
              <a:rPr lang="en-US" sz="2400" dirty="0"/>
              <a:t> </a:t>
            </a:r>
            <a:r>
              <a:rPr lang="en-US" sz="2400" dirty="0" smtClean="0"/>
              <a:t>(NUMA)</a:t>
            </a:r>
          </a:p>
          <a:p>
            <a:pPr lvl="1"/>
            <a:r>
              <a:rPr lang="en-US" sz="2400" dirty="0" smtClean="0"/>
              <a:t>48-core Intel SCC (non-cache coherent)</a:t>
            </a:r>
            <a:endParaRPr lang="en-US" sz="2400" dirty="0"/>
          </a:p>
          <a:p>
            <a:pPr lvl="1"/>
            <a:r>
              <a:rPr lang="en-US" sz="2400" dirty="0" smtClean="0"/>
              <a:t>864-core Azul Vega3</a:t>
            </a:r>
          </a:p>
        </p:txBody>
      </p:sp>
    </p:spTree>
    <p:extLst>
      <p:ext uri="{BB962C8B-B14F-4D97-AF65-F5344CB8AC3E}">
        <p14:creationId xmlns:p14="http://schemas.microsoft.com/office/powerpoint/2010/main" val="275608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29"/>
    </mc:Choice>
    <mc:Fallback xmlns="">
      <p:transition xmlns:p14="http://schemas.microsoft.com/office/powerpoint/2010/main" spd="slow" advTm="3182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5357638"/>
          </a:xfrm>
        </p:spPr>
        <p:txBody>
          <a:bodyPr>
            <a:normAutofit/>
          </a:bodyPr>
          <a:lstStyle/>
          <a:p>
            <a:r>
              <a:rPr lang="en-US" b="1" dirty="0" smtClean="0"/>
              <a:t>Speedup: </a:t>
            </a:r>
            <a:r>
              <a:rPr lang="en-US" dirty="0" smtClean="0"/>
              <a:t>At 3X min heap size, RB- faster than RB+</a:t>
            </a:r>
          </a:p>
          <a:p>
            <a:pPr lvl="1"/>
            <a:r>
              <a:rPr lang="en-US" dirty="0" smtClean="0"/>
              <a:t>AMD (16-cores) </a:t>
            </a:r>
            <a:r>
              <a:rPr lang="en-US" dirty="0" smtClean="0">
                <a:solidFill>
                  <a:srgbClr val="FF0000"/>
                </a:solidFill>
              </a:rPr>
              <a:t>32%</a:t>
            </a:r>
            <a:r>
              <a:rPr lang="en-US" dirty="0" smtClean="0"/>
              <a:t> (</a:t>
            </a:r>
            <a:r>
              <a:rPr lang="en-US" dirty="0" smtClean="0">
                <a:solidFill>
                  <a:srgbClr val="FF0000"/>
                </a:solidFill>
              </a:rPr>
              <a:t>2X</a:t>
            </a:r>
            <a:r>
              <a:rPr lang="en-US" dirty="0" smtClean="0"/>
              <a:t> faster than STW collector)</a:t>
            </a:r>
          </a:p>
          <a:p>
            <a:pPr lvl="1"/>
            <a:r>
              <a:rPr lang="en-US" dirty="0" smtClean="0"/>
              <a:t>SCC (48-cores) </a:t>
            </a:r>
            <a:r>
              <a:rPr lang="en-US" dirty="0" smtClean="0">
                <a:solidFill>
                  <a:srgbClr val="FF0000"/>
                </a:solidFill>
              </a:rPr>
              <a:t>20%</a:t>
            </a:r>
          </a:p>
          <a:p>
            <a:pPr lvl="1"/>
            <a:r>
              <a:rPr lang="en-US" dirty="0" smtClean="0"/>
              <a:t>AZUL (864-cores) </a:t>
            </a:r>
            <a:r>
              <a:rPr lang="en-US" dirty="0" smtClean="0">
                <a:solidFill>
                  <a:srgbClr val="FF0000"/>
                </a:solidFill>
              </a:rPr>
              <a:t>30%</a:t>
            </a:r>
          </a:p>
          <a:p>
            <a:r>
              <a:rPr lang="en-US" b="1" dirty="0"/>
              <a:t>Concurrency</a:t>
            </a:r>
          </a:p>
          <a:p>
            <a:pPr lvl="1"/>
            <a:r>
              <a:rPr lang="en-US" dirty="0"/>
              <a:t>During exporting write, 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 runnable user-level </a:t>
            </a:r>
            <a:r>
              <a:rPr lang="en-US" dirty="0" smtClean="0"/>
              <a:t>threads/core!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1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593"/>
    </mc:Choice>
    <mc:Fallback xmlns="">
      <p:transition xmlns:p14="http://schemas.microsoft.com/office/powerpoint/2010/main" spd="slow" advTm="395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ow_down_cleanlines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05" y="1548277"/>
            <a:ext cx="6562586" cy="49560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Cleanliness </a:t>
            </a:r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1022245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 smtClean="0">
                <a:solidFill>
                  <a:srgbClr val="000000"/>
                </a:solidFill>
              </a:rPr>
              <a:t>RB- MU- </a:t>
            </a:r>
            <a:r>
              <a:rPr lang="en-US" dirty="0" smtClean="0">
                <a:solidFill>
                  <a:srgbClr val="000000"/>
                </a:solidFill>
              </a:rPr>
              <a:t>: RB- GC ignoring mutability for Cleanliness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RB- CL- </a:t>
            </a:r>
            <a:r>
              <a:rPr lang="en-US" dirty="0" smtClean="0">
                <a:solidFill>
                  <a:srgbClr val="000000"/>
                </a:solidFill>
              </a:rPr>
              <a:t>:	RB- GC ignoring Cleanliness (</a:t>
            </a:r>
            <a:r>
              <a:rPr lang="en-US" i="1" dirty="0" smtClean="0">
                <a:solidFill>
                  <a:srgbClr val="000000"/>
                </a:solidFill>
              </a:rPr>
              <a:t>Only Procrastination</a:t>
            </a:r>
            <a:r>
              <a:rPr lang="en-US" dirty="0" smtClean="0">
                <a:solidFill>
                  <a:srgbClr val="000000"/>
                </a:solidFill>
              </a:rPr>
              <a:t>)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2"/>
          <p:cNvSpPr txBox="1">
            <a:spLocks/>
          </p:cNvSpPr>
          <p:nvPr/>
        </p:nvSpPr>
        <p:spPr>
          <a:xfrm>
            <a:off x="6551463" y="6354624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66355A-084C-D24E-9AD2-7E4FC41EA627}" type="slidenum">
              <a:rPr lang="en-US" smtClean="0"/>
              <a:pPr/>
              <a:t>48</a:t>
            </a:fld>
            <a:endParaRPr lang="en-US"/>
          </a:p>
        </p:txBody>
      </p:sp>
      <p:pic>
        <p:nvPicPr>
          <p:cNvPr id="10" name="Picture 9" descr="PU_sig13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573" y="6157111"/>
            <a:ext cx="1710227" cy="66625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312151" y="2039587"/>
            <a:ext cx="1443524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Avg. slowdown</a:t>
            </a:r>
          </a:p>
          <a:p>
            <a:pPr algn="ctr"/>
            <a:r>
              <a:rPr lang="en-US" sz="1600" dirty="0" smtClean="0"/>
              <a:t>--------------------</a:t>
            </a:r>
          </a:p>
          <a:p>
            <a:pPr algn="ctr"/>
            <a:r>
              <a:rPr lang="en-US" sz="1600" dirty="0" smtClean="0"/>
              <a:t>11.4%</a:t>
            </a:r>
          </a:p>
          <a:p>
            <a:pPr algn="ctr"/>
            <a:r>
              <a:rPr lang="en-US" sz="1600" dirty="0" smtClean="0"/>
              <a:t>28.2%</a:t>
            </a:r>
          </a:p>
          <a:p>
            <a:pPr algn="ctr"/>
            <a:r>
              <a:rPr lang="en-US" sz="1600" dirty="0" smtClean="0"/>
              <a:t>31.7%</a:t>
            </a:r>
            <a:endParaRPr lang="en-US" sz="16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741750" y="2272763"/>
            <a:ext cx="933468" cy="44393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730700" y="2494729"/>
            <a:ext cx="944518" cy="44393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730700" y="2716696"/>
            <a:ext cx="944518" cy="46382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45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21"/>
    </mc:Choice>
    <mc:Fallback xmlns="">
      <p:transition xmlns:p14="http://schemas.microsoft.com/office/powerpoint/2010/main" spd="slow" advTm="4992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Eliminate the need for read barriers by preserving the </a:t>
            </a:r>
            <a:r>
              <a:rPr lang="en-US" dirty="0" smtClean="0">
                <a:solidFill>
                  <a:srgbClr val="FF0000"/>
                </a:solidFill>
              </a:rPr>
              <a:t>visibility invariant</a:t>
            </a:r>
          </a:p>
          <a:p>
            <a:pPr lvl="1"/>
            <a:r>
              <a:rPr lang="en-US" b="1" dirty="0" smtClean="0"/>
              <a:t>Procrastination: </a:t>
            </a:r>
            <a:r>
              <a:rPr lang="en-US" dirty="0" smtClean="0">
                <a:solidFill>
                  <a:srgbClr val="FF0000"/>
                </a:solidFill>
              </a:rPr>
              <a:t>Exploit concurrency</a:t>
            </a:r>
            <a:r>
              <a:rPr lang="en-US" dirty="0" smtClean="0"/>
              <a:t> for delaying exporting writes</a:t>
            </a:r>
          </a:p>
          <a:p>
            <a:pPr lvl="1"/>
            <a:r>
              <a:rPr lang="en-US" b="1" dirty="0" smtClean="0"/>
              <a:t>Cleanliness: </a:t>
            </a:r>
            <a:r>
              <a:rPr lang="en-US" dirty="0" smtClean="0">
                <a:solidFill>
                  <a:srgbClr val="FF0000"/>
                </a:solidFill>
              </a:rPr>
              <a:t>Exploit generational property</a:t>
            </a:r>
            <a:r>
              <a:rPr lang="en-US" b="1" dirty="0" smtClean="0"/>
              <a:t> </a:t>
            </a:r>
            <a:r>
              <a:rPr lang="en-US" dirty="0" smtClean="0"/>
              <a:t>for </a:t>
            </a:r>
            <a:r>
              <a:rPr lang="en-US" dirty="0"/>
              <a:t>e</a:t>
            </a:r>
            <a:r>
              <a:rPr lang="en-US" dirty="0" smtClean="0"/>
              <a:t>agerly perform exporting writes</a:t>
            </a:r>
          </a:p>
          <a:p>
            <a:r>
              <a:rPr lang="en-US" dirty="0"/>
              <a:t>Additional niceties</a:t>
            </a:r>
          </a:p>
          <a:p>
            <a:pPr lvl="1"/>
            <a:r>
              <a:rPr lang="en-US" dirty="0"/>
              <a:t>Completely dynamic </a:t>
            </a:r>
            <a:r>
              <a:rPr lang="en-US" dirty="0">
                <a:sym typeface="Wingdings"/>
              </a:rPr>
              <a:t> Portable</a:t>
            </a:r>
          </a:p>
          <a:p>
            <a:pPr lvl="1"/>
            <a:r>
              <a:rPr lang="en-US" dirty="0">
                <a:sym typeface="Wingdings"/>
              </a:rPr>
              <a:t>Does not impose any restriction on the GC strategy</a:t>
            </a: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6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54"/>
    </mc:Choice>
    <mc:Fallback xmlns="">
      <p:transition xmlns:p14="http://schemas.microsoft.com/office/powerpoint/2010/main" spd="slow" advTm="4375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MultiMLton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3476106"/>
          </a:xfrm>
        </p:spPr>
        <p:txBody>
          <a:bodyPr>
            <a:noAutofit/>
          </a:bodyPr>
          <a:lstStyle/>
          <a:p>
            <a:r>
              <a:rPr lang="en-US" sz="2800" dirty="0" smtClean="0"/>
              <a:t>Goals</a:t>
            </a:r>
          </a:p>
          <a:p>
            <a:pPr lvl="1"/>
            <a:r>
              <a:rPr lang="en-US" sz="2400" dirty="0" smtClean="0"/>
              <a:t>Safety, Scalability, ready for future manycore processors</a:t>
            </a:r>
          </a:p>
          <a:p>
            <a:r>
              <a:rPr lang="en-US" sz="2800" dirty="0" smtClean="0"/>
              <a:t>Parallel extension of MLton </a:t>
            </a:r>
            <a:r>
              <a:rPr lang="en-US" sz="2800" dirty="0" smtClean="0"/>
              <a:t>– a whole-program, optimizing SML compiler</a:t>
            </a:r>
            <a:endParaRPr lang="en-US" sz="2800" dirty="0" smtClean="0"/>
          </a:p>
          <a:p>
            <a:r>
              <a:rPr lang="en-US" sz="2800" dirty="0" smtClean="0"/>
              <a:t>Parallel </a:t>
            </a:r>
            <a:r>
              <a:rPr lang="en-US" sz="2800" dirty="0"/>
              <a:t>extension of Concurrent ML</a:t>
            </a:r>
          </a:p>
          <a:p>
            <a:pPr lvl="1"/>
            <a:r>
              <a:rPr lang="en-US" sz="2400" i="1" dirty="0"/>
              <a:t>Lots of Concurrency</a:t>
            </a:r>
            <a:r>
              <a:rPr lang="en-US" sz="2400" i="1" dirty="0" smtClean="0"/>
              <a:t>!</a:t>
            </a:r>
          </a:p>
          <a:p>
            <a:pPr lvl="1"/>
            <a:r>
              <a:rPr lang="en-US" sz="2400" dirty="0" smtClean="0"/>
              <a:t>Interact by sending messages over first-class channels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035086" y="4474818"/>
            <a:ext cx="6578288" cy="1775791"/>
            <a:chOff x="1035086" y="4474818"/>
            <a:chExt cx="6578288" cy="1775791"/>
          </a:xfrm>
        </p:grpSpPr>
        <p:sp>
          <p:nvSpPr>
            <p:cNvPr id="14" name="Freeform 13"/>
            <p:cNvSpPr/>
            <p:nvPr/>
          </p:nvSpPr>
          <p:spPr>
            <a:xfrm>
              <a:off x="1035086" y="4560957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5825734" y="4503531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4652918" y="4552123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/>
            <p:cNvSpPr/>
            <p:nvPr/>
          </p:nvSpPr>
          <p:spPr>
            <a:xfrm>
              <a:off x="7069231" y="4474818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3484918" y="4552123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298276" y="4699625"/>
            <a:ext cx="2371867" cy="1258965"/>
            <a:chOff x="1298276" y="4699625"/>
            <a:chExt cx="2371867" cy="1258965"/>
          </a:xfrm>
        </p:grpSpPr>
        <p:sp>
          <p:nvSpPr>
            <p:cNvPr id="21" name="Oval 20"/>
            <p:cNvSpPr/>
            <p:nvPr/>
          </p:nvSpPr>
          <p:spPr>
            <a:xfrm>
              <a:off x="2252877" y="5102093"/>
              <a:ext cx="474870" cy="4638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14" idx="2"/>
              <a:endCxn id="21" idx="2"/>
            </p:cNvCxnSpPr>
            <p:nvPr/>
          </p:nvCxnSpPr>
          <p:spPr>
            <a:xfrm>
              <a:off x="1568186" y="5146261"/>
              <a:ext cx="684691" cy="187745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21" idx="6"/>
              <a:endCxn id="19" idx="3"/>
            </p:cNvCxnSpPr>
            <p:nvPr/>
          </p:nvCxnSpPr>
          <p:spPr>
            <a:xfrm>
              <a:off x="2727747" y="5334006"/>
              <a:ext cx="859575" cy="79508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298276" y="4699625"/>
              <a:ext cx="11794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send (c, v)</a:t>
              </a:r>
              <a:endParaRPr lang="en-US" i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319130" y="5589258"/>
              <a:ext cx="1351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v </a:t>
              </a:r>
              <a:r>
                <a:rPr lang="en-US" i="1" dirty="0" smtClean="0">
                  <a:sym typeface="Wingdings"/>
                </a:rPr>
                <a:t> </a:t>
              </a:r>
              <a:r>
                <a:rPr lang="en-US" i="1" dirty="0" err="1" smtClean="0">
                  <a:sym typeface="Wingdings"/>
                </a:rPr>
                <a:t>recv</a:t>
              </a:r>
              <a:r>
                <a:rPr lang="en-US" i="1" dirty="0" smtClean="0"/>
                <a:t> (c)</a:t>
              </a:r>
              <a:endParaRPr lang="en-US" i="1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6466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82"/>
    </mc:Choice>
    <mc:Fallback xmlns="">
      <p:transition xmlns:p14="http://schemas.microsoft.com/office/powerpoint/2010/main" spd="slow" advTm="4618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5275"/>
            <a:ext cx="8229600" cy="5127451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u="sng" dirty="0" smtClean="0">
                <a:solidFill>
                  <a:srgbClr val="000090"/>
                </a:solidFill>
              </a:rPr>
              <a:t>http://</a:t>
            </a:r>
            <a:r>
              <a:rPr lang="en-US" u="sng" dirty="0" err="1" smtClean="0">
                <a:solidFill>
                  <a:srgbClr val="000090"/>
                </a:solidFill>
              </a:rPr>
              <a:t>multimlton.cs.purdue.edu</a:t>
            </a:r>
            <a:endParaRPr lang="en-US" u="sng" dirty="0">
              <a:solidFill>
                <a:srgbClr val="00009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50</a:t>
            </a:fld>
            <a:endParaRPr lang="en-US"/>
          </a:p>
        </p:txBody>
      </p:sp>
      <p:pic>
        <p:nvPicPr>
          <p:cNvPr id="5" name="Picture 4" descr="multiMLtonLogoCropped-leve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122" y="2377108"/>
            <a:ext cx="25908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0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97"/>
    </mc:Choice>
    <mc:Fallback xmlns="">
      <p:transition xmlns:p14="http://schemas.microsoft.com/office/powerpoint/2010/main" spd="slow" advTm="2119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5357638"/>
          </a:xfrm>
        </p:spPr>
        <p:txBody>
          <a:bodyPr>
            <a:normAutofit/>
          </a:bodyPr>
          <a:lstStyle/>
          <a:p>
            <a:r>
              <a:rPr lang="en-US" dirty="0" smtClean="0"/>
              <a:t>On AMD, 16 Cores, 3X minimum heap size</a:t>
            </a:r>
          </a:p>
          <a:p>
            <a:r>
              <a:rPr lang="en-US" b="1" dirty="0" smtClean="0"/>
              <a:t>Mutator time: </a:t>
            </a:r>
          </a:p>
          <a:p>
            <a:pPr lvl="1"/>
            <a:r>
              <a:rPr lang="en-US" dirty="0" smtClean="0"/>
              <a:t>STW GC spends the least amount of time in the mutator</a:t>
            </a:r>
          </a:p>
          <a:p>
            <a:pPr lvl="2"/>
            <a:r>
              <a:rPr lang="en-US" dirty="0" smtClean="0"/>
              <a:t>No read/write barriers</a:t>
            </a:r>
          </a:p>
          <a:p>
            <a:pPr lvl="1"/>
            <a:r>
              <a:rPr lang="en-US" dirty="0" smtClean="0"/>
              <a:t>Compared to STW GC, the mutator time of</a:t>
            </a:r>
          </a:p>
          <a:p>
            <a:pPr lvl="2"/>
            <a:r>
              <a:rPr lang="en-US" dirty="0" smtClean="0"/>
              <a:t>RB- </a:t>
            </a:r>
            <a:r>
              <a:rPr lang="en-US" dirty="0" smtClean="0">
                <a:solidFill>
                  <a:srgbClr val="FF0000"/>
                </a:solidFill>
              </a:rPr>
              <a:t>18% </a:t>
            </a:r>
            <a:r>
              <a:rPr lang="en-US" dirty="0" smtClean="0"/>
              <a:t>more, RB+ </a:t>
            </a:r>
            <a:r>
              <a:rPr lang="en-US" dirty="0" smtClean="0">
                <a:solidFill>
                  <a:srgbClr val="FF0000"/>
                </a:solidFill>
              </a:rPr>
              <a:t>39% </a:t>
            </a:r>
            <a:r>
              <a:rPr lang="en-US" dirty="0" smtClean="0">
                <a:solidFill>
                  <a:srgbClr val="000000"/>
                </a:solidFill>
              </a:rPr>
              <a:t>more</a:t>
            </a:r>
          </a:p>
          <a:p>
            <a:r>
              <a:rPr lang="en-US" b="1" dirty="0" smtClean="0"/>
              <a:t>GC time: </a:t>
            </a:r>
          </a:p>
          <a:p>
            <a:pPr lvl="1"/>
            <a:r>
              <a:rPr lang="en-US" dirty="0" smtClean="0"/>
              <a:t>RB- spends the least amount time doing GC</a:t>
            </a:r>
            <a:endParaRPr lang="en-US" dirty="0"/>
          </a:p>
          <a:p>
            <a:pPr lvl="1"/>
            <a:r>
              <a:rPr lang="en-US" dirty="0" smtClean="0"/>
              <a:t>RB- within </a:t>
            </a:r>
            <a:r>
              <a:rPr lang="en-US" dirty="0" smtClean="0">
                <a:solidFill>
                  <a:srgbClr val="FF0000"/>
                </a:solidFill>
              </a:rPr>
              <a:t>5%</a:t>
            </a:r>
            <a:r>
              <a:rPr lang="en-US" dirty="0" smtClean="0"/>
              <a:t> of RB+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69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on AMD (16-cores)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3018082" y="865632"/>
            <a:ext cx="2997400" cy="2664355"/>
            <a:chOff x="3018082" y="865632"/>
            <a:chExt cx="2997400" cy="266435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18082" y="865632"/>
              <a:ext cx="2997400" cy="2664355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>
              <a:off x="4494696" y="960784"/>
              <a:ext cx="0" cy="1932607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Rectangular Callout 7"/>
          <p:cNvSpPr/>
          <p:nvPr/>
        </p:nvSpPr>
        <p:spPr>
          <a:xfrm>
            <a:off x="1292087" y="1115392"/>
            <a:ext cx="1436950" cy="1579217"/>
          </a:xfrm>
          <a:prstGeom prst="wedgeRectCallout">
            <a:avLst>
              <a:gd name="adj1" fmla="val 48135"/>
              <a:gd name="adj2" fmla="val 2033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 dirty="0" smtClean="0"/>
              <a:t>At 3X min heap size:</a:t>
            </a:r>
          </a:p>
          <a:p>
            <a:r>
              <a:rPr lang="en-US" sz="1600" dirty="0" smtClean="0"/>
              <a:t>-------------------</a:t>
            </a:r>
          </a:p>
          <a:p>
            <a:r>
              <a:rPr lang="en-US" sz="1600" dirty="0" smtClean="0"/>
              <a:t>RB+ 	32% </a:t>
            </a:r>
          </a:p>
          <a:p>
            <a:r>
              <a:rPr lang="en-US" sz="1600" dirty="0" smtClean="0"/>
              <a:t>STW	106%</a:t>
            </a:r>
          </a:p>
          <a:p>
            <a:r>
              <a:rPr lang="en-US" sz="1600" dirty="0" smtClean="0"/>
              <a:t>BDW	584%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52</a:t>
            </a:fld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4909925" y="3537143"/>
            <a:ext cx="2923776" cy="2647948"/>
            <a:chOff x="1390925" y="3529987"/>
            <a:chExt cx="2923776" cy="264794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90925" y="3529987"/>
              <a:ext cx="2923776" cy="2647948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2813878" y="3697359"/>
              <a:ext cx="0" cy="1844261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1299917" y="3642141"/>
            <a:ext cx="2860818" cy="2542950"/>
            <a:chOff x="4821578" y="3529987"/>
            <a:chExt cx="2860818" cy="254295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21578" y="3529987"/>
              <a:ext cx="2860818" cy="2542950"/>
            </a:xfrm>
            <a:prstGeom prst="rect">
              <a:avLst/>
            </a:prstGeom>
          </p:spPr>
        </p:pic>
        <p:cxnSp>
          <p:nvCxnSpPr>
            <p:cNvPr id="11" name="Straight Connector 10"/>
            <p:cNvCxnSpPr/>
            <p:nvPr/>
          </p:nvCxnSpPr>
          <p:spPr>
            <a:xfrm>
              <a:off x="6250606" y="3642141"/>
              <a:ext cx="0" cy="1844261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357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MultiMLton - SCC implementation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968" y="2201220"/>
            <a:ext cx="6306064" cy="2455560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6902173" y="1021521"/>
            <a:ext cx="1784627" cy="982869"/>
          </a:xfrm>
          <a:prstGeom prst="wedgeEllipseCallout">
            <a:avLst>
              <a:gd name="adj1" fmla="val -74147"/>
              <a:gd name="adj2" fmla="val 9355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 smtClean="0"/>
              <a:t>Non-Cached -- Shared heap</a:t>
            </a:r>
            <a:endParaRPr lang="en-US" sz="1600" dirty="0"/>
          </a:p>
        </p:txBody>
      </p:sp>
      <p:sp>
        <p:nvSpPr>
          <p:cNvPr id="6" name="Oval Callout 5"/>
          <p:cNvSpPr/>
          <p:nvPr/>
        </p:nvSpPr>
        <p:spPr>
          <a:xfrm>
            <a:off x="220870" y="4759740"/>
            <a:ext cx="1632226" cy="739912"/>
          </a:xfrm>
          <a:prstGeom prst="wedgeEllipseCallout">
            <a:avLst>
              <a:gd name="adj1" fmla="val 42282"/>
              <a:gd name="adj2" fmla="val -20497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Cached -- Local heap</a:t>
            </a:r>
            <a:endParaRPr lang="en-US" sz="16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721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time: SCC and AZUL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155" y="2208696"/>
            <a:ext cx="3711715" cy="28766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464" y="2127887"/>
            <a:ext cx="3832284" cy="30007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54216" y="1656090"/>
            <a:ext cx="1989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SCC (48-cores)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373534" y="1656090"/>
            <a:ext cx="2359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AZUL (864-Cores)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849215" y="2261706"/>
            <a:ext cx="0" cy="308333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441093" y="2261706"/>
            <a:ext cx="0" cy="3083337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557383" y="5389226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0%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149261" y="5389226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30%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801492" y="5781885"/>
            <a:ext cx="2154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Non-cache coherent</a:t>
            </a:r>
            <a:endParaRPr lang="en-US" b="1" i="1" dirty="0"/>
          </a:p>
        </p:txBody>
      </p:sp>
      <p:sp>
        <p:nvSpPr>
          <p:cNvPr id="19" name="TextBox 18"/>
          <p:cNvSpPr txBox="1"/>
          <p:nvPr/>
        </p:nvSpPr>
        <p:spPr>
          <a:xfrm>
            <a:off x="5291545" y="5749619"/>
            <a:ext cx="2613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Scalable, cache-coherent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426308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Cleanliness Impact (1)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129" y="897847"/>
            <a:ext cx="5996609" cy="504511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97044" y="2705652"/>
            <a:ext cx="454991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Preemptions on exporting writes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810026" y="5340625"/>
            <a:ext cx="552394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Forced GCs as a % of total number of local major GCs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2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Benchmark Characteristics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56</a:t>
            </a:fld>
            <a:endParaRPr lang="en-US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rcRect t="-22692" b="-22692"/>
          <a:stretch>
            <a:fillRect/>
          </a:stretch>
        </p:blipFill>
        <p:spPr>
          <a:xfrm>
            <a:off x="313284" y="865632"/>
            <a:ext cx="8572123" cy="534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75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Impact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942" y="1546087"/>
            <a:ext cx="6771432" cy="327991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05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Barrier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98713"/>
            <a:ext cx="4042175" cy="3081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Conditional (Baker Style)</a:t>
            </a:r>
            <a:endParaRPr lang="en-US" sz="28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9374" y="1014986"/>
            <a:ext cx="4381543" cy="5127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800" dirty="0" smtClean="0"/>
              <a:t>Unconditional (Brooks style)</a:t>
            </a:r>
            <a:endParaRPr lang="en-US" sz="28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499374" y="1026029"/>
            <a:ext cx="0" cy="561841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999861" y="2026496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43" name="Rectangle 42"/>
          <p:cNvSpPr/>
          <p:nvPr/>
        </p:nvSpPr>
        <p:spPr>
          <a:xfrm>
            <a:off x="1351164" y="2026496"/>
            <a:ext cx="1540326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320261" y="2904435"/>
            <a:ext cx="3699565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4801705" y="2780748"/>
            <a:ext cx="3699565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18537" y="1657164"/>
            <a:ext cx="677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603562" y="1809564"/>
            <a:ext cx="677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705822" y="2982844"/>
            <a:ext cx="418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202675" y="3035768"/>
            <a:ext cx="418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5579875" y="2024839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40" name="Rectangle 39"/>
          <p:cNvSpPr/>
          <p:nvPr/>
        </p:nvSpPr>
        <p:spPr>
          <a:xfrm>
            <a:off x="5944689" y="2024839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41" name="Rectangle 40"/>
          <p:cNvSpPr/>
          <p:nvPr/>
        </p:nvSpPr>
        <p:spPr>
          <a:xfrm>
            <a:off x="6295992" y="2024839"/>
            <a:ext cx="1540326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Curved Connector 43"/>
          <p:cNvCxnSpPr>
            <a:stCxn id="40" idx="0"/>
          </p:cNvCxnSpPr>
          <p:nvPr/>
        </p:nvCxnSpPr>
        <p:spPr>
          <a:xfrm rot="5400000" flipH="1" flipV="1">
            <a:off x="6208166" y="1937014"/>
            <a:ext cx="12700" cy="175651"/>
          </a:xfrm>
          <a:prstGeom prst="curvedConnector4">
            <a:avLst>
              <a:gd name="adj1" fmla="val 2880598"/>
              <a:gd name="adj2" fmla="val 100625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11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Barrier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98713"/>
            <a:ext cx="4042175" cy="3081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Conditional (Baker Style)</a:t>
            </a:r>
            <a:endParaRPr lang="en-US" sz="28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99374" y="1014986"/>
            <a:ext cx="4381543" cy="5127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800" dirty="0" smtClean="0"/>
              <a:t>Unconditional (Brooks style)</a:t>
            </a:r>
            <a:endParaRPr lang="en-US" sz="28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499374" y="1014986"/>
            <a:ext cx="0" cy="561841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999861" y="2026496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F</a:t>
            </a:r>
            <a:endParaRPr lang="en-US" sz="2400" b="1" dirty="0"/>
          </a:p>
        </p:txBody>
      </p:sp>
      <p:sp>
        <p:nvSpPr>
          <p:cNvPr id="43" name="Rectangle 42"/>
          <p:cNvSpPr/>
          <p:nvPr/>
        </p:nvSpPr>
        <p:spPr>
          <a:xfrm>
            <a:off x="1715978" y="2026496"/>
            <a:ext cx="1175512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64675" y="2026496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1" name="Rectangle 10"/>
          <p:cNvSpPr/>
          <p:nvPr/>
        </p:nvSpPr>
        <p:spPr>
          <a:xfrm>
            <a:off x="999861" y="3323454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351164" y="3323454"/>
            <a:ext cx="1540326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9" idx="2"/>
          </p:cNvCxnSpPr>
          <p:nvPr/>
        </p:nvCxnSpPr>
        <p:spPr>
          <a:xfrm flipH="1">
            <a:off x="1351164" y="2634445"/>
            <a:ext cx="189163" cy="68900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Content Placeholder 2"/>
          <p:cNvSpPr txBox="1">
            <a:spLocks/>
          </p:cNvSpPr>
          <p:nvPr/>
        </p:nvSpPr>
        <p:spPr>
          <a:xfrm>
            <a:off x="202675" y="4094452"/>
            <a:ext cx="4175095" cy="152569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pointer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readBarrier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(pointer *p) {</a:t>
            </a:r>
          </a:p>
          <a:p>
            <a:pPr marL="0" indent="0">
              <a:buFont typeface="Arial"/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if (*(Header*)(p – HD_OFF) == F)</a:t>
            </a:r>
          </a:p>
          <a:p>
            <a:pPr marL="0" indent="0">
              <a:buFont typeface="Arial"/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return *(pointer*)p;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return p;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4705822" y="4078177"/>
            <a:ext cx="4175095" cy="100157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pointer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readBarrier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(pointer *p) {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return *(pointer*)(p – IND_OFF);</a:t>
            </a:r>
          </a:p>
          <a:p>
            <a:pPr marL="0" indent="0">
              <a:buFont typeface="Arial"/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}</a:t>
            </a:r>
            <a:endParaRPr lang="en-US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584077" y="2026496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F</a:t>
            </a:r>
            <a:endParaRPr lang="en-US" sz="2400" b="1" dirty="0"/>
          </a:p>
        </p:txBody>
      </p:sp>
      <p:sp>
        <p:nvSpPr>
          <p:cNvPr id="25" name="Rectangle 24"/>
          <p:cNvSpPr/>
          <p:nvPr/>
        </p:nvSpPr>
        <p:spPr>
          <a:xfrm>
            <a:off x="5948891" y="2026496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6" name="Rectangle 25"/>
          <p:cNvSpPr/>
          <p:nvPr/>
        </p:nvSpPr>
        <p:spPr>
          <a:xfrm>
            <a:off x="6300194" y="2026496"/>
            <a:ext cx="1540326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567175" y="3025828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8" name="Rectangle 27"/>
          <p:cNvSpPr/>
          <p:nvPr/>
        </p:nvSpPr>
        <p:spPr>
          <a:xfrm>
            <a:off x="5931989" y="3025828"/>
            <a:ext cx="351303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29" name="Rectangle 28"/>
          <p:cNvSpPr/>
          <p:nvPr/>
        </p:nvSpPr>
        <p:spPr>
          <a:xfrm>
            <a:off x="6283292" y="3025828"/>
            <a:ext cx="1540326" cy="60794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Curved Connector 29"/>
          <p:cNvCxnSpPr>
            <a:stCxn id="28" idx="2"/>
          </p:cNvCxnSpPr>
          <p:nvPr/>
        </p:nvCxnSpPr>
        <p:spPr>
          <a:xfrm rot="16200000" flipH="1">
            <a:off x="6203917" y="3537500"/>
            <a:ext cx="12700" cy="192553"/>
          </a:xfrm>
          <a:prstGeom prst="curvedConnector4">
            <a:avLst>
              <a:gd name="adj1" fmla="val 2880630"/>
              <a:gd name="adj2" fmla="val 95611"/>
            </a:avLst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5" idx="2"/>
          </p:cNvCxnSpPr>
          <p:nvPr/>
        </p:nvCxnSpPr>
        <p:spPr>
          <a:xfrm>
            <a:off x="6124543" y="2634445"/>
            <a:ext cx="158749" cy="39138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Multiply 3"/>
          <p:cNvSpPr/>
          <p:nvPr/>
        </p:nvSpPr>
        <p:spPr>
          <a:xfrm>
            <a:off x="185868" y="5620150"/>
            <a:ext cx="542661" cy="580929"/>
          </a:xfrm>
          <a:prstGeom prst="mathMultiply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y 31"/>
          <p:cNvSpPr/>
          <p:nvPr/>
        </p:nvSpPr>
        <p:spPr>
          <a:xfrm>
            <a:off x="4705822" y="5620150"/>
            <a:ext cx="542661" cy="580929"/>
          </a:xfrm>
          <a:prstGeom prst="mathMultiply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82753" y="5680772"/>
            <a:ext cx="29674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Has Conditional Check</a:t>
            </a:r>
            <a:endParaRPr lang="en-US" sz="2400" dirty="0"/>
          </a:p>
        </p:txBody>
      </p:sp>
      <p:sp>
        <p:nvSpPr>
          <p:cNvPr id="33" name="TextBox 32"/>
          <p:cNvSpPr txBox="1"/>
          <p:nvPr/>
        </p:nvSpPr>
        <p:spPr>
          <a:xfrm>
            <a:off x="5340278" y="5680772"/>
            <a:ext cx="3360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Needs extra header word</a:t>
            </a:r>
            <a:endParaRPr lang="en-US" sz="2400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2959"/>
            <a:ext cx="553412" cy="415059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320261" y="2904435"/>
            <a:ext cx="3699565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4801705" y="2780748"/>
            <a:ext cx="3699565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18537" y="1657164"/>
            <a:ext cx="677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603562" y="1809564"/>
            <a:ext cx="677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705822" y="2982844"/>
            <a:ext cx="418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202675" y="3035768"/>
            <a:ext cx="418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65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MultiMLton GC: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5632"/>
            <a:ext cx="8229600" cy="329775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Standard </a:t>
            </a:r>
            <a:r>
              <a:rPr lang="en-US" dirty="0"/>
              <a:t>ML – functional PL with side-effects</a:t>
            </a:r>
          </a:p>
          <a:p>
            <a:pPr lvl="1"/>
            <a:r>
              <a:rPr lang="en-US" dirty="0"/>
              <a:t>Most objects are </a:t>
            </a:r>
            <a:r>
              <a:rPr lang="en-US" dirty="0" smtClean="0"/>
              <a:t>small </a:t>
            </a:r>
            <a:r>
              <a:rPr lang="en-US" dirty="0"/>
              <a:t>and </a:t>
            </a:r>
            <a:r>
              <a:rPr lang="en-US" dirty="0" smtClean="0"/>
              <a:t>ephemeral</a:t>
            </a:r>
          </a:p>
          <a:p>
            <a:pPr lvl="2"/>
            <a:r>
              <a:rPr lang="en-US" dirty="0" smtClean="0"/>
              <a:t>Independent generational GC</a:t>
            </a:r>
            <a:endParaRPr lang="en-US" dirty="0"/>
          </a:p>
          <a:p>
            <a:pPr lvl="1"/>
            <a:r>
              <a:rPr lang="en-US" dirty="0" smtClean="0"/>
              <a:t># Mutations </a:t>
            </a:r>
            <a:r>
              <a:rPr lang="en-US" dirty="0"/>
              <a:t>&lt;</a:t>
            </a:r>
            <a:r>
              <a:rPr lang="en-US" dirty="0" smtClean="0"/>
              <a:t>&lt; # Reads</a:t>
            </a:r>
          </a:p>
          <a:p>
            <a:pPr lvl="2"/>
            <a:r>
              <a:rPr lang="en-US" dirty="0" smtClean="0"/>
              <a:t>Keep cost of reads to be low</a:t>
            </a:r>
          </a:p>
          <a:p>
            <a:r>
              <a:rPr lang="en-US" dirty="0" smtClean="0"/>
              <a:t>Minimize </a:t>
            </a:r>
            <a:r>
              <a:rPr lang="en-US" dirty="0"/>
              <a:t>NUMA </a:t>
            </a:r>
            <a:r>
              <a:rPr lang="en-US" dirty="0" smtClean="0"/>
              <a:t>effects</a:t>
            </a:r>
            <a:endParaRPr lang="en-US" dirty="0"/>
          </a:p>
          <a:p>
            <a:r>
              <a:rPr lang="en-US" dirty="0" smtClean="0"/>
              <a:t>Run </a:t>
            </a:r>
            <a:r>
              <a:rPr lang="en-US" dirty="0"/>
              <a:t>on non-cache coherent HW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32375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677"/>
    </mc:Choice>
    <mc:Fallback xmlns="">
      <p:transition xmlns:p14="http://schemas.microsoft.com/office/powerpoint/2010/main" spd="slow" advTm="5367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Barrier Optimizations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Stacks and registers never point to forwarding pointers</a:t>
            </a:r>
          </a:p>
          <a:p>
            <a:r>
              <a:rPr lang="en-US" dirty="0" smtClean="0"/>
              <a:t>“Eager” read barriers (</a:t>
            </a:r>
            <a:r>
              <a:rPr lang="en-US" dirty="0" err="1" smtClean="0"/>
              <a:t>D.Bacon</a:t>
            </a:r>
            <a:r>
              <a:rPr lang="en-US" dirty="0" smtClean="0"/>
              <a:t> et al. POPL’93)</a:t>
            </a:r>
          </a:p>
          <a:p>
            <a:r>
              <a:rPr lang="en-US" dirty="0" smtClean="0"/>
              <a:t>Scan stack after exporting write</a:t>
            </a:r>
          </a:p>
          <a:p>
            <a:r>
              <a:rPr lang="en-US" dirty="0" smtClean="0"/>
              <a:t>Exporting write is a GC safe-point</a:t>
            </a:r>
          </a:p>
          <a:p>
            <a:r>
              <a:rPr lang="en-US" dirty="0" smtClean="0"/>
              <a:t>Reduces RB overhead by ~5%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45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on </a:t>
            </a:r>
            <a:r>
              <a:rPr lang="en-US" dirty="0" smtClean="0"/>
              <a:t>AZUL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334" y="865631"/>
            <a:ext cx="5635520" cy="23938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334" y="3259480"/>
            <a:ext cx="5578431" cy="2383735"/>
          </a:xfrm>
          <a:prstGeom prst="rect">
            <a:avLst/>
          </a:prstGeom>
        </p:spPr>
      </p:pic>
      <p:sp>
        <p:nvSpPr>
          <p:cNvPr id="9" name="Rectangular Callout 8"/>
          <p:cNvSpPr/>
          <p:nvPr/>
        </p:nvSpPr>
        <p:spPr>
          <a:xfrm>
            <a:off x="331305" y="1225826"/>
            <a:ext cx="1093304" cy="1115392"/>
          </a:xfrm>
          <a:prstGeom prst="wedgeRectCallout">
            <a:avLst>
              <a:gd name="adj1" fmla="val 48135"/>
              <a:gd name="adj2" fmla="val 2033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 dirty="0" smtClean="0"/>
              <a:t>At 3X min heap size:</a:t>
            </a:r>
          </a:p>
          <a:p>
            <a:r>
              <a:rPr lang="en-US" sz="1600" dirty="0" smtClean="0"/>
              <a:t>--------------</a:t>
            </a:r>
          </a:p>
          <a:p>
            <a:r>
              <a:rPr lang="en-US" sz="1600" dirty="0" smtClean="0"/>
              <a:t>RB+	30%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61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765824" y="958576"/>
            <a:ext cx="0" cy="169185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657006" y="958576"/>
            <a:ext cx="0" cy="169185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763613" y="3341759"/>
            <a:ext cx="0" cy="169185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657006" y="3341759"/>
            <a:ext cx="0" cy="1691858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74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on </a:t>
            </a:r>
            <a:r>
              <a:rPr lang="en-US" dirty="0" smtClean="0"/>
              <a:t>SCC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867" y="865633"/>
            <a:ext cx="5937829" cy="25409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867" y="3503226"/>
            <a:ext cx="5937829" cy="2537555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>
          <a:xfrm>
            <a:off x="309217" y="1225826"/>
            <a:ext cx="1093306" cy="1137478"/>
          </a:xfrm>
          <a:prstGeom prst="wedgeRectCallout">
            <a:avLst>
              <a:gd name="adj1" fmla="val 48135"/>
              <a:gd name="adj2" fmla="val 2033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b="1" dirty="0" smtClean="0"/>
              <a:t>At 3X min heap size:</a:t>
            </a:r>
          </a:p>
          <a:p>
            <a:r>
              <a:rPr lang="en-US" sz="1600" dirty="0" smtClean="0"/>
              <a:t>--------------</a:t>
            </a:r>
          </a:p>
          <a:p>
            <a:r>
              <a:rPr lang="en-US" sz="1600" dirty="0" smtClean="0"/>
              <a:t>RB+	20%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62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3178308" y="967411"/>
            <a:ext cx="0" cy="184867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268273" y="967411"/>
            <a:ext cx="0" cy="184867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167265" y="3571464"/>
            <a:ext cx="0" cy="184867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210845" y="3571464"/>
            <a:ext cx="0" cy="1848676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26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63</a:t>
            </a:fld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1363774" y="1327427"/>
            <a:ext cx="6578288" cy="1775791"/>
            <a:chOff x="1035086" y="4474818"/>
            <a:chExt cx="6578288" cy="1775791"/>
          </a:xfrm>
        </p:grpSpPr>
        <p:sp>
          <p:nvSpPr>
            <p:cNvPr id="24" name="Freeform 23"/>
            <p:cNvSpPr/>
            <p:nvPr/>
          </p:nvSpPr>
          <p:spPr>
            <a:xfrm>
              <a:off x="1035086" y="4560957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/>
            <p:cNvSpPr/>
            <p:nvPr/>
          </p:nvSpPr>
          <p:spPr>
            <a:xfrm>
              <a:off x="5825734" y="4503531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4652918" y="4552123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7069231" y="4474818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/>
            <p:cNvSpPr/>
            <p:nvPr/>
          </p:nvSpPr>
          <p:spPr>
            <a:xfrm>
              <a:off x="3484918" y="4552123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626964" y="1552234"/>
            <a:ext cx="2371867" cy="1258965"/>
            <a:chOff x="1298276" y="4699625"/>
            <a:chExt cx="2371867" cy="1258965"/>
          </a:xfrm>
        </p:grpSpPr>
        <p:sp>
          <p:nvSpPr>
            <p:cNvPr id="34" name="Oval 33"/>
            <p:cNvSpPr/>
            <p:nvPr/>
          </p:nvSpPr>
          <p:spPr>
            <a:xfrm>
              <a:off x="2252877" y="5102093"/>
              <a:ext cx="474870" cy="4638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</a:t>
              </a:r>
              <a:endParaRPr lang="en-US" dirty="0"/>
            </a:p>
          </p:txBody>
        </p:sp>
        <p:cxnSp>
          <p:nvCxnSpPr>
            <p:cNvPr id="35" name="Straight Arrow Connector 34"/>
            <p:cNvCxnSpPr>
              <a:stCxn id="24" idx="2"/>
              <a:endCxn id="34" idx="2"/>
            </p:cNvCxnSpPr>
            <p:nvPr/>
          </p:nvCxnSpPr>
          <p:spPr>
            <a:xfrm>
              <a:off x="1568186" y="5146261"/>
              <a:ext cx="684691" cy="187745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34" idx="6"/>
              <a:endCxn id="32" idx="3"/>
            </p:cNvCxnSpPr>
            <p:nvPr/>
          </p:nvCxnSpPr>
          <p:spPr>
            <a:xfrm>
              <a:off x="2727747" y="5334006"/>
              <a:ext cx="859575" cy="79508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1298276" y="4699625"/>
              <a:ext cx="11794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send (c, v)</a:t>
              </a:r>
              <a:endParaRPr lang="en-US" i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319130" y="5589258"/>
              <a:ext cx="1351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v </a:t>
              </a:r>
              <a:r>
                <a:rPr lang="en-US" i="1" dirty="0" smtClean="0">
                  <a:sym typeface="Wingdings"/>
                </a:rPr>
                <a:t> </a:t>
              </a:r>
              <a:r>
                <a:rPr lang="en-US" i="1" dirty="0" err="1" smtClean="0">
                  <a:sym typeface="Wingdings"/>
                </a:rPr>
                <a:t>recv</a:t>
              </a:r>
              <a:r>
                <a:rPr lang="en-US" i="1" dirty="0" smtClean="0"/>
                <a:t> (c)</a:t>
              </a:r>
              <a:endParaRPr lang="en-US" i="1" dirty="0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662609" y="3589130"/>
            <a:ext cx="743226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170609" y="3942522"/>
            <a:ext cx="6771453" cy="178904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Abstract Shared Heap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482728" y="958095"/>
            <a:ext cx="41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3813606" y="958095"/>
            <a:ext cx="41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4227752" y="4678031"/>
            <a:ext cx="474870" cy="463826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26965" y="4284870"/>
            <a:ext cx="1796514" cy="117060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T1’s local heap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5525749" y="4280466"/>
            <a:ext cx="1872170" cy="117060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T2’s </a:t>
            </a:r>
            <a:r>
              <a:rPr lang="en-US" dirty="0"/>
              <a:t>local heap</a:t>
            </a:r>
          </a:p>
        </p:txBody>
      </p:sp>
      <p:sp>
        <p:nvSpPr>
          <p:cNvPr id="42" name="Oval 41"/>
          <p:cNvSpPr/>
          <p:nvPr/>
        </p:nvSpPr>
        <p:spPr>
          <a:xfrm>
            <a:off x="2344130" y="4598518"/>
            <a:ext cx="474870" cy="463826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5" name="Straight Arrow Connector 4"/>
          <p:cNvCxnSpPr>
            <a:stCxn id="13" idx="3"/>
          </p:cNvCxnSpPr>
          <p:nvPr/>
        </p:nvCxnSpPr>
        <p:spPr>
          <a:xfrm>
            <a:off x="3423479" y="4870174"/>
            <a:ext cx="804273" cy="2208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1" idx="1"/>
            <a:endCxn id="40" idx="6"/>
          </p:cNvCxnSpPr>
          <p:nvPr/>
        </p:nvCxnSpPr>
        <p:spPr>
          <a:xfrm flipH="1">
            <a:off x="4702622" y="4865770"/>
            <a:ext cx="823127" cy="4417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362030" y="6018695"/>
            <a:ext cx="2353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 Communication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20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 the 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64</a:t>
            </a:fld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1363774" y="1327427"/>
            <a:ext cx="6578288" cy="1775791"/>
            <a:chOff x="1035086" y="4474818"/>
            <a:chExt cx="6578288" cy="1775791"/>
          </a:xfrm>
        </p:grpSpPr>
        <p:sp>
          <p:nvSpPr>
            <p:cNvPr id="24" name="Freeform 23"/>
            <p:cNvSpPr/>
            <p:nvPr/>
          </p:nvSpPr>
          <p:spPr>
            <a:xfrm>
              <a:off x="1035086" y="4560957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/>
            <p:cNvSpPr/>
            <p:nvPr/>
          </p:nvSpPr>
          <p:spPr>
            <a:xfrm>
              <a:off x="5825734" y="4503531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4652918" y="4552123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7069231" y="4474818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/>
            <p:cNvSpPr/>
            <p:nvPr/>
          </p:nvSpPr>
          <p:spPr>
            <a:xfrm>
              <a:off x="3484918" y="4552123"/>
              <a:ext cx="544143" cy="1689652"/>
            </a:xfrm>
            <a:custGeom>
              <a:avLst/>
              <a:gdLst>
                <a:gd name="connsiteX0" fmla="*/ 356404 w 544143"/>
                <a:gd name="connsiteY0" fmla="*/ 0 h 1689652"/>
                <a:gd name="connsiteX1" fmla="*/ 3013 w 544143"/>
                <a:gd name="connsiteY1" fmla="*/ 353391 h 1689652"/>
                <a:gd name="connsiteX2" fmla="*/ 533100 w 544143"/>
                <a:gd name="connsiteY2" fmla="*/ 585304 h 1689652"/>
                <a:gd name="connsiteX3" fmla="*/ 102404 w 544143"/>
                <a:gd name="connsiteY3" fmla="*/ 861391 h 1689652"/>
                <a:gd name="connsiteX4" fmla="*/ 533100 w 544143"/>
                <a:gd name="connsiteY4" fmla="*/ 1104347 h 1689652"/>
                <a:gd name="connsiteX5" fmla="*/ 157622 w 544143"/>
                <a:gd name="connsiteY5" fmla="*/ 1435652 h 1689652"/>
                <a:gd name="connsiteX6" fmla="*/ 544143 w 544143"/>
                <a:gd name="connsiteY6" fmla="*/ 1689652 h 1689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143" h="1689652">
                  <a:moveTo>
                    <a:pt x="356404" y="0"/>
                  </a:moveTo>
                  <a:cubicBezTo>
                    <a:pt x="164984" y="127920"/>
                    <a:pt x="-26436" y="255840"/>
                    <a:pt x="3013" y="353391"/>
                  </a:cubicBezTo>
                  <a:cubicBezTo>
                    <a:pt x="32462" y="450942"/>
                    <a:pt x="516535" y="500637"/>
                    <a:pt x="533100" y="585304"/>
                  </a:cubicBezTo>
                  <a:cubicBezTo>
                    <a:pt x="549665" y="669971"/>
                    <a:pt x="102404" y="774884"/>
                    <a:pt x="102404" y="861391"/>
                  </a:cubicBezTo>
                  <a:cubicBezTo>
                    <a:pt x="102404" y="947898"/>
                    <a:pt x="523897" y="1008637"/>
                    <a:pt x="533100" y="1104347"/>
                  </a:cubicBezTo>
                  <a:cubicBezTo>
                    <a:pt x="542303" y="1200057"/>
                    <a:pt x="155782" y="1338101"/>
                    <a:pt x="157622" y="1435652"/>
                  </a:cubicBezTo>
                  <a:cubicBezTo>
                    <a:pt x="159462" y="1533203"/>
                    <a:pt x="544143" y="1689652"/>
                    <a:pt x="544143" y="1689652"/>
                  </a:cubicBezTo>
                </a:path>
              </a:pathLst>
            </a:cu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626964" y="1552234"/>
            <a:ext cx="2371867" cy="1258965"/>
            <a:chOff x="1298276" y="4699625"/>
            <a:chExt cx="2371867" cy="1258965"/>
          </a:xfrm>
        </p:grpSpPr>
        <p:sp>
          <p:nvSpPr>
            <p:cNvPr id="34" name="Oval 33"/>
            <p:cNvSpPr/>
            <p:nvPr/>
          </p:nvSpPr>
          <p:spPr>
            <a:xfrm>
              <a:off x="2252877" y="5102093"/>
              <a:ext cx="474870" cy="4638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</a:t>
              </a:r>
              <a:endParaRPr lang="en-US" dirty="0"/>
            </a:p>
          </p:txBody>
        </p:sp>
        <p:cxnSp>
          <p:nvCxnSpPr>
            <p:cNvPr id="35" name="Straight Arrow Connector 34"/>
            <p:cNvCxnSpPr>
              <a:stCxn id="24" idx="2"/>
              <a:endCxn id="34" idx="2"/>
            </p:cNvCxnSpPr>
            <p:nvPr/>
          </p:nvCxnSpPr>
          <p:spPr>
            <a:xfrm>
              <a:off x="1568186" y="5146261"/>
              <a:ext cx="684691" cy="187745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34" idx="6"/>
              <a:endCxn id="32" idx="3"/>
            </p:cNvCxnSpPr>
            <p:nvPr/>
          </p:nvCxnSpPr>
          <p:spPr>
            <a:xfrm>
              <a:off x="2727747" y="5334006"/>
              <a:ext cx="859575" cy="79508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1298276" y="4699625"/>
              <a:ext cx="11794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send (c, v)</a:t>
              </a:r>
              <a:endParaRPr lang="en-US" i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319130" y="5589258"/>
              <a:ext cx="1351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 smtClean="0"/>
                <a:t>v </a:t>
              </a:r>
              <a:r>
                <a:rPr lang="en-US" i="1" dirty="0" smtClean="0">
                  <a:sym typeface="Wingdings"/>
                </a:rPr>
                <a:t> </a:t>
              </a:r>
              <a:r>
                <a:rPr lang="en-US" i="1" dirty="0" err="1" smtClean="0">
                  <a:sym typeface="Wingdings"/>
                </a:rPr>
                <a:t>recv</a:t>
              </a:r>
              <a:r>
                <a:rPr lang="en-US" i="1" dirty="0" smtClean="0"/>
                <a:t> (c)</a:t>
              </a:r>
              <a:endParaRPr lang="en-US" i="1" dirty="0"/>
            </a:p>
          </p:txBody>
        </p:sp>
      </p:grpSp>
      <p:cxnSp>
        <p:nvCxnSpPr>
          <p:cNvPr id="10" name="Straight Connector 9"/>
          <p:cNvCxnSpPr/>
          <p:nvPr/>
        </p:nvCxnSpPr>
        <p:spPr>
          <a:xfrm>
            <a:off x="662609" y="3589130"/>
            <a:ext cx="743226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170609" y="3942522"/>
            <a:ext cx="6771453" cy="178904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Abstract Shared Heap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482728" y="958095"/>
            <a:ext cx="41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T1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3813606" y="958095"/>
            <a:ext cx="41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4227752" y="4678031"/>
            <a:ext cx="474870" cy="463826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26965" y="4284870"/>
            <a:ext cx="1796514" cy="117060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T1’s local heap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5525749" y="4280466"/>
            <a:ext cx="1872170" cy="117060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T2’s </a:t>
            </a:r>
            <a:r>
              <a:rPr lang="en-US" dirty="0"/>
              <a:t>local heap</a:t>
            </a:r>
          </a:p>
        </p:txBody>
      </p:sp>
      <p:sp>
        <p:nvSpPr>
          <p:cNvPr id="42" name="Oval 41"/>
          <p:cNvSpPr/>
          <p:nvPr/>
        </p:nvSpPr>
        <p:spPr>
          <a:xfrm>
            <a:off x="4227752" y="4075071"/>
            <a:ext cx="474870" cy="463826"/>
          </a:xfrm>
          <a:prstGeom prst="ellipse">
            <a:avLst/>
          </a:prstGeom>
          <a:ln>
            <a:solidFill>
              <a:srgbClr val="00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5" name="Straight Arrow Connector 4"/>
          <p:cNvCxnSpPr>
            <a:stCxn id="13" idx="3"/>
          </p:cNvCxnSpPr>
          <p:nvPr/>
        </p:nvCxnSpPr>
        <p:spPr>
          <a:xfrm>
            <a:off x="3423479" y="4870174"/>
            <a:ext cx="804273" cy="2208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1" idx="1"/>
            <a:endCxn id="40" idx="6"/>
          </p:cNvCxnSpPr>
          <p:nvPr/>
        </p:nvCxnSpPr>
        <p:spPr>
          <a:xfrm flipH="1">
            <a:off x="4702622" y="4865770"/>
            <a:ext cx="823127" cy="4417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13" idx="3"/>
          </p:cNvCxnSpPr>
          <p:nvPr/>
        </p:nvCxnSpPr>
        <p:spPr>
          <a:xfrm flipV="1">
            <a:off x="3423479" y="4284870"/>
            <a:ext cx="804273" cy="58530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1" idx="1"/>
            <a:endCxn id="42" idx="6"/>
          </p:cNvCxnSpPr>
          <p:nvPr/>
        </p:nvCxnSpPr>
        <p:spPr>
          <a:xfrm flipH="1" flipV="1">
            <a:off x="4702622" y="4306984"/>
            <a:ext cx="823127" cy="55878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362030" y="6018695"/>
            <a:ext cx="2196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Communication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98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MultiMLton GC: Design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519759" y="1926791"/>
            <a:ext cx="8229600" cy="2658308"/>
            <a:chOff x="586887" y="3270428"/>
            <a:chExt cx="8229600" cy="2658308"/>
          </a:xfrm>
        </p:grpSpPr>
        <p:grpSp>
          <p:nvGrpSpPr>
            <p:cNvPr id="5" name="Group 4"/>
            <p:cNvGrpSpPr/>
            <p:nvPr/>
          </p:nvGrpSpPr>
          <p:grpSpPr>
            <a:xfrm>
              <a:off x="586887" y="4743975"/>
              <a:ext cx="1338565" cy="1184761"/>
              <a:chOff x="972487" y="2832254"/>
              <a:chExt cx="1338565" cy="1184761"/>
            </a:xfrm>
          </p:grpSpPr>
          <p:sp>
            <p:nvSpPr>
              <p:cNvPr id="6" name="Rounded Rectangle 5"/>
              <p:cNvSpPr/>
              <p:nvPr/>
            </p:nvSpPr>
            <p:spPr>
              <a:xfrm>
                <a:off x="972487" y="3620614"/>
                <a:ext cx="1338565" cy="396401"/>
              </a:xfrm>
              <a:prstGeom prst="roundRect">
                <a:avLst/>
              </a:prstGeom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dirty="0" smtClean="0"/>
                  <a:t>Core</a:t>
                </a:r>
                <a:endParaRPr lang="en-US" dirty="0"/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972487" y="2832254"/>
                <a:ext cx="1338565" cy="788360"/>
              </a:xfrm>
              <a:prstGeom prst="roundRect">
                <a:avLst/>
              </a:prstGeom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Local Heap</a:t>
                </a:r>
                <a:endParaRPr lang="en-US" dirty="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5323523" y="4743975"/>
              <a:ext cx="1338565" cy="1184761"/>
              <a:chOff x="972487" y="2832254"/>
              <a:chExt cx="1338565" cy="1184761"/>
            </a:xfrm>
          </p:grpSpPr>
          <p:sp>
            <p:nvSpPr>
              <p:cNvPr id="9" name="Rounded Rectangle 8"/>
              <p:cNvSpPr/>
              <p:nvPr/>
            </p:nvSpPr>
            <p:spPr>
              <a:xfrm>
                <a:off x="972487" y="3620614"/>
                <a:ext cx="1338565" cy="396401"/>
              </a:xfrm>
              <a:prstGeom prst="roundRect">
                <a:avLst/>
              </a:prstGeom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dirty="0" smtClean="0"/>
                  <a:t>Core</a:t>
                </a:r>
                <a:endParaRPr lang="en-US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972487" y="2832254"/>
                <a:ext cx="1338565" cy="788360"/>
              </a:xfrm>
              <a:prstGeom prst="roundRect">
                <a:avLst/>
              </a:prstGeom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Local Heap</a:t>
                </a:r>
                <a:endParaRPr lang="en-US" dirty="0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3295994" y="4743975"/>
              <a:ext cx="1338565" cy="1184761"/>
              <a:chOff x="972487" y="2832254"/>
              <a:chExt cx="1338565" cy="1184761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972487" y="3620614"/>
                <a:ext cx="1338565" cy="396401"/>
              </a:xfrm>
              <a:prstGeom prst="roundRect">
                <a:avLst/>
              </a:prstGeom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dirty="0" smtClean="0"/>
                  <a:t>Core</a:t>
                </a:r>
                <a:endParaRPr lang="en-US" dirty="0"/>
              </a:p>
            </p:txBody>
          </p:sp>
          <p:sp>
            <p:nvSpPr>
              <p:cNvPr id="13" name="Rounded Rectangle 12"/>
              <p:cNvSpPr/>
              <p:nvPr/>
            </p:nvSpPr>
            <p:spPr>
              <a:xfrm>
                <a:off x="972487" y="2832254"/>
                <a:ext cx="1338565" cy="788360"/>
              </a:xfrm>
              <a:prstGeom prst="roundRect">
                <a:avLst/>
              </a:prstGeom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Local Heap</a:t>
                </a:r>
                <a:endParaRPr lang="en-US" dirty="0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7477922" y="4743975"/>
              <a:ext cx="1338565" cy="1184761"/>
              <a:chOff x="972487" y="2832254"/>
              <a:chExt cx="1338565" cy="1184761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972487" y="3620614"/>
                <a:ext cx="1338565" cy="396401"/>
              </a:xfrm>
              <a:prstGeom prst="roundRect">
                <a:avLst/>
              </a:prstGeom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dirty="0" smtClean="0"/>
                  <a:t>Core</a:t>
                </a:r>
                <a:endParaRPr lang="en-US" dirty="0"/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972487" y="2832254"/>
                <a:ext cx="1338565" cy="788360"/>
              </a:xfrm>
              <a:prstGeom prst="roundRect">
                <a:avLst/>
              </a:prstGeom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Local Heap</a:t>
                </a:r>
                <a:endParaRPr lang="en-US" dirty="0"/>
              </a:p>
            </p:txBody>
          </p:sp>
        </p:grpSp>
        <p:sp>
          <p:nvSpPr>
            <p:cNvPr id="17" name="Rounded Rectangle 16"/>
            <p:cNvSpPr/>
            <p:nvPr/>
          </p:nvSpPr>
          <p:spPr>
            <a:xfrm>
              <a:off x="3527329" y="3270428"/>
              <a:ext cx="1812369" cy="615945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Shared Heap</a:t>
              </a:r>
              <a:endParaRPr lang="en-US" dirty="0"/>
            </a:p>
          </p:txBody>
        </p:sp>
      </p:grpSp>
      <p:cxnSp>
        <p:nvCxnSpPr>
          <p:cNvPr id="18" name="Curved Connector 17"/>
          <p:cNvCxnSpPr>
            <a:stCxn id="17" idx="1"/>
            <a:endCxn id="7" idx="0"/>
          </p:cNvCxnSpPr>
          <p:nvPr/>
        </p:nvCxnSpPr>
        <p:spPr>
          <a:xfrm rot="10800000" flipV="1">
            <a:off x="1189043" y="2234764"/>
            <a:ext cx="2271159" cy="1165574"/>
          </a:xfrm>
          <a:prstGeom prst="curvedConnector2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Multiply 18"/>
          <p:cNvSpPr/>
          <p:nvPr/>
        </p:nvSpPr>
        <p:spPr>
          <a:xfrm>
            <a:off x="1420200" y="2234764"/>
            <a:ext cx="890496" cy="683801"/>
          </a:xfrm>
          <a:prstGeom prst="mathMultiply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>
            <a:stCxn id="7" idx="3"/>
            <a:endCxn id="13" idx="1"/>
          </p:cNvCxnSpPr>
          <p:nvPr/>
        </p:nvCxnSpPr>
        <p:spPr>
          <a:xfrm>
            <a:off x="1858324" y="3794518"/>
            <a:ext cx="1370542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Multiply 20"/>
          <p:cNvSpPr/>
          <p:nvPr/>
        </p:nvSpPr>
        <p:spPr>
          <a:xfrm>
            <a:off x="1988011" y="3452617"/>
            <a:ext cx="892017" cy="683801"/>
          </a:xfrm>
          <a:prstGeom prst="mathMultiply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529877" y="1486568"/>
            <a:ext cx="1699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Thread-local GC</a:t>
            </a:r>
            <a:endParaRPr lang="en-US" b="1" dirty="0"/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519759" y="4962762"/>
            <a:ext cx="8229600" cy="1243673"/>
          </a:xfrm>
        </p:spPr>
        <p:txBody>
          <a:bodyPr>
            <a:normAutofit/>
          </a:bodyPr>
          <a:lstStyle/>
          <a:p>
            <a:r>
              <a:rPr lang="en-US" dirty="0" smtClean="0"/>
              <a:t>NUMA Awareness</a:t>
            </a:r>
          </a:p>
          <a:p>
            <a:r>
              <a:rPr lang="en-US" dirty="0" smtClean="0"/>
              <a:t>Circumvent cache-coherence issues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787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88"/>
    </mc:Choice>
    <mc:Fallback xmlns="">
      <p:transition xmlns:p14="http://schemas.microsoft.com/office/powerpoint/2010/main" spd="slow" advTm="6398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3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Invariant Preservation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3"/>
            <a:ext cx="8229600" cy="1499772"/>
          </a:xfrm>
        </p:spPr>
        <p:txBody>
          <a:bodyPr>
            <a:normAutofit/>
          </a:bodyPr>
          <a:lstStyle/>
          <a:p>
            <a:r>
              <a:rPr lang="en-US" dirty="0" smtClean="0"/>
              <a:t>Read and write barriers for preserving invariants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1893383" y="2620673"/>
            <a:ext cx="1978528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23" name="Rounded Rectangle 22"/>
          <p:cNvSpPr/>
          <p:nvPr/>
        </p:nvSpPr>
        <p:spPr>
          <a:xfrm>
            <a:off x="2524607" y="3202776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24" name="Rounded Rectangle 23"/>
          <p:cNvSpPr/>
          <p:nvPr/>
        </p:nvSpPr>
        <p:spPr>
          <a:xfrm>
            <a:off x="1893383" y="4588850"/>
            <a:ext cx="1978529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2524607" y="4843057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7" name="Oval Callout 26"/>
          <p:cNvSpPr/>
          <p:nvPr/>
        </p:nvSpPr>
        <p:spPr>
          <a:xfrm>
            <a:off x="203438" y="3017194"/>
            <a:ext cx="1457158" cy="748631"/>
          </a:xfrm>
          <a:prstGeom prst="wedgeEllipseCallout">
            <a:avLst>
              <a:gd name="adj1" fmla="val 110918"/>
              <a:gd name="adj2" fmla="val 372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Target</a:t>
            </a:r>
            <a:endParaRPr lang="en-US" dirty="0"/>
          </a:p>
        </p:txBody>
      </p:sp>
      <p:sp>
        <p:nvSpPr>
          <p:cNvPr id="28" name="Oval Callout 27"/>
          <p:cNvSpPr/>
          <p:nvPr/>
        </p:nvSpPr>
        <p:spPr>
          <a:xfrm>
            <a:off x="203438" y="4977155"/>
            <a:ext cx="1457158" cy="748631"/>
          </a:xfrm>
          <a:prstGeom prst="wedgeEllipseCallout">
            <a:avLst>
              <a:gd name="adj1" fmla="val 108007"/>
              <a:gd name="adj2" fmla="val -37811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Source</a:t>
            </a:r>
            <a:endParaRPr lang="en-US" dirty="0"/>
          </a:p>
        </p:txBody>
      </p:sp>
      <p:sp>
        <p:nvSpPr>
          <p:cNvPr id="29" name="Oval Callout 28"/>
          <p:cNvSpPr/>
          <p:nvPr/>
        </p:nvSpPr>
        <p:spPr>
          <a:xfrm>
            <a:off x="4029903" y="1915634"/>
            <a:ext cx="1755664" cy="748631"/>
          </a:xfrm>
          <a:prstGeom prst="wedgeEllipseCallout">
            <a:avLst>
              <a:gd name="adj1" fmla="val -3454"/>
              <a:gd name="adj2" fmla="val 17779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Exporting writes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316436" y="3473437"/>
            <a:ext cx="100540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 := x</a:t>
            </a:r>
            <a:endParaRPr lang="en-US" sz="3200" dirty="0"/>
          </a:p>
        </p:txBody>
      </p:sp>
      <p:sp>
        <p:nvSpPr>
          <p:cNvPr id="8" name="Notched Right Arrow 7"/>
          <p:cNvSpPr/>
          <p:nvPr/>
        </p:nvSpPr>
        <p:spPr>
          <a:xfrm>
            <a:off x="4174449" y="4047719"/>
            <a:ext cx="1358347" cy="541131"/>
          </a:xfrm>
          <a:prstGeom prst="notch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043528" y="2681114"/>
            <a:ext cx="1978528" cy="129104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Shared Heap</a:t>
            </a:r>
            <a:endParaRPr lang="en-US" dirty="0"/>
          </a:p>
        </p:txBody>
      </p:sp>
      <p:sp>
        <p:nvSpPr>
          <p:cNvPr id="32" name="Rounded Rectangle 31"/>
          <p:cNvSpPr/>
          <p:nvPr/>
        </p:nvSpPr>
        <p:spPr>
          <a:xfrm>
            <a:off x="6166774" y="3263217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6043528" y="4649291"/>
            <a:ext cx="1978529" cy="12880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Local Heap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7182752" y="3270807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32" idx="3"/>
            <a:endCxn id="34" idx="1"/>
          </p:cNvCxnSpPr>
          <p:nvPr/>
        </p:nvCxnSpPr>
        <p:spPr>
          <a:xfrm>
            <a:off x="6875300" y="3517424"/>
            <a:ext cx="307452" cy="759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6718257" y="4907655"/>
            <a:ext cx="708526" cy="5084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FWD</a:t>
            </a:r>
            <a:endParaRPr lang="en-US" dirty="0"/>
          </a:p>
        </p:txBody>
      </p:sp>
      <p:cxnSp>
        <p:nvCxnSpPr>
          <p:cNvPr id="38" name="Curved Connector 37"/>
          <p:cNvCxnSpPr>
            <a:endCxn id="37" idx="1"/>
          </p:cNvCxnSpPr>
          <p:nvPr/>
        </p:nvCxnSpPr>
        <p:spPr>
          <a:xfrm>
            <a:off x="6166774" y="4907655"/>
            <a:ext cx="551483" cy="254207"/>
          </a:xfrm>
          <a:prstGeom prst="curvedConnector3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endCxn id="37" idx="3"/>
          </p:cNvCxnSpPr>
          <p:nvPr/>
        </p:nvCxnSpPr>
        <p:spPr>
          <a:xfrm rot="10800000">
            <a:off x="7426784" y="5161863"/>
            <a:ext cx="464495" cy="254207"/>
          </a:xfrm>
          <a:prstGeom prst="curvedConnector3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7" idx="0"/>
          </p:cNvCxnSpPr>
          <p:nvPr/>
        </p:nvCxnSpPr>
        <p:spPr>
          <a:xfrm flipV="1">
            <a:off x="7072520" y="3779221"/>
            <a:ext cx="492274" cy="112843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Oval Callout 43"/>
          <p:cNvSpPr/>
          <p:nvPr/>
        </p:nvSpPr>
        <p:spPr>
          <a:xfrm>
            <a:off x="7072520" y="1590635"/>
            <a:ext cx="1989221" cy="815681"/>
          </a:xfrm>
          <a:prstGeom prst="wedgeEllipseCallout">
            <a:avLst>
              <a:gd name="adj1" fmla="val -19561"/>
              <a:gd name="adj2" fmla="val 15577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Transitive closure of x</a:t>
            </a:r>
            <a:endParaRPr lang="en-US" dirty="0"/>
          </a:p>
        </p:txBody>
      </p:sp>
      <p:sp>
        <p:nvSpPr>
          <p:cNvPr id="36" name="Oval Callout 35"/>
          <p:cNvSpPr/>
          <p:nvPr/>
        </p:nvSpPr>
        <p:spPr>
          <a:xfrm>
            <a:off x="4029903" y="4928510"/>
            <a:ext cx="1989221" cy="1004879"/>
          </a:xfrm>
          <a:prstGeom prst="wedgeEllipseCallout">
            <a:avLst>
              <a:gd name="adj1" fmla="val 85920"/>
              <a:gd name="adj2" fmla="val -2838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Mutator needs read barriers!</a:t>
            </a:r>
            <a:endParaRPr lang="en-US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9596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75"/>
    </mc:Choice>
    <mc:Fallback xmlns="">
      <p:transition xmlns:p14="http://schemas.microsoft.com/office/powerpoint/2010/main" spd="slow" advTm="4027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7" grpId="0" animBg="1"/>
      <p:bldP spid="44" grpId="0" animBg="1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8712"/>
            <a:ext cx="8229600" cy="175376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Object reads are pervasive</a:t>
            </a:r>
          </a:p>
          <a:p>
            <a:pPr lvl="1"/>
            <a:r>
              <a:rPr lang="en-US" dirty="0" smtClean="0"/>
              <a:t>RB overhead ∝ cost (RB) * frequency (RB)</a:t>
            </a:r>
          </a:p>
          <a:p>
            <a:r>
              <a:rPr lang="en-US" dirty="0" smtClean="0"/>
              <a:t>Read barrier optimization</a:t>
            </a:r>
          </a:p>
          <a:p>
            <a:pPr lvl="1"/>
            <a:r>
              <a:rPr lang="en-US" dirty="0" smtClean="0"/>
              <a:t>Stacks and Registers never point to forwarded objects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9</a:t>
            </a:fld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369390" y="2752474"/>
            <a:ext cx="6863109" cy="3831069"/>
            <a:chOff x="1369390" y="2498485"/>
            <a:chExt cx="6863109" cy="3831069"/>
          </a:xfrm>
        </p:grpSpPr>
        <p:grpSp>
          <p:nvGrpSpPr>
            <p:cNvPr id="8" name="Group 7"/>
            <p:cNvGrpSpPr/>
            <p:nvPr/>
          </p:nvGrpSpPr>
          <p:grpSpPr>
            <a:xfrm>
              <a:off x="1369390" y="2498485"/>
              <a:ext cx="6863109" cy="3831069"/>
              <a:chOff x="1369390" y="2498485"/>
              <a:chExt cx="6863109" cy="3831069"/>
            </a:xfrm>
          </p:grpSpPr>
          <p:pic>
            <p:nvPicPr>
              <p:cNvPr id="5" name="Content Placeholder 3"/>
              <p:cNvPicPr>
                <a:picLocks noChangeAspect="1"/>
              </p:cNvPicPr>
              <p:nvPr/>
            </p:nvPicPr>
            <p:blipFill rotWithShape="1">
              <a:blip r:embed="rId4"/>
              <a:srcRect l="-420" r="-436"/>
              <a:stretch/>
            </p:blipFill>
            <p:spPr>
              <a:xfrm>
                <a:off x="1369390" y="2592645"/>
                <a:ext cx="5053287" cy="3736909"/>
              </a:xfrm>
              <a:prstGeom prst="rect">
                <a:avLst/>
              </a:prstGeom>
            </p:spPr>
          </p:pic>
          <p:cxnSp>
            <p:nvCxnSpPr>
              <p:cNvPr id="6" name="Straight Arrow Connector 5"/>
              <p:cNvCxnSpPr>
                <a:endCxn id="7" idx="1"/>
              </p:cNvCxnSpPr>
              <p:nvPr/>
            </p:nvCxnSpPr>
            <p:spPr>
              <a:xfrm>
                <a:off x="6118087" y="2855216"/>
                <a:ext cx="984479" cy="30322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/>
              <p:cNvSpPr txBox="1"/>
              <p:nvPr/>
            </p:nvSpPr>
            <p:spPr>
              <a:xfrm>
                <a:off x="7102566" y="2989164"/>
                <a:ext cx="74934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20.1 %</a:t>
                </a:r>
                <a:endParaRPr lang="en-US" sz="1600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7102566" y="3304368"/>
                <a:ext cx="74934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15.3 %</a:t>
                </a:r>
                <a:endParaRPr lang="en-US" sz="1600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7102566" y="3606098"/>
                <a:ext cx="74934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21.3 %</a:t>
                </a:r>
                <a:endParaRPr lang="en-US" sz="1600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6629364" y="2498485"/>
                <a:ext cx="1603135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Mean Overhead</a:t>
                </a:r>
              </a:p>
              <a:p>
                <a:r>
                  <a:rPr lang="en-US" sz="1600" dirty="0" smtClean="0"/>
                  <a:t>----------------------</a:t>
                </a:r>
                <a:endParaRPr lang="en-US" sz="1600" dirty="0"/>
              </a:p>
            </p:txBody>
          </p:sp>
          <p:cxnSp>
            <p:nvCxnSpPr>
              <p:cNvPr id="21" name="Straight Arrow Connector 20"/>
              <p:cNvCxnSpPr>
                <a:endCxn id="9" idx="1"/>
              </p:cNvCxnSpPr>
              <p:nvPr/>
            </p:nvCxnSpPr>
            <p:spPr>
              <a:xfrm>
                <a:off x="6118087" y="3083261"/>
                <a:ext cx="984479" cy="39038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>
                <a:endCxn id="11" idx="1"/>
              </p:cNvCxnSpPr>
              <p:nvPr/>
            </p:nvCxnSpPr>
            <p:spPr>
              <a:xfrm>
                <a:off x="6118087" y="3304368"/>
                <a:ext cx="984479" cy="47100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/>
            <p:cNvSpPr txBox="1"/>
            <p:nvPr/>
          </p:nvSpPr>
          <p:spPr>
            <a:xfrm>
              <a:off x="1430751" y="2989041"/>
              <a:ext cx="246221" cy="2190203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none" lIns="0" tIns="0" rIns="0" bIns="0" rtlCol="0">
              <a:spAutoFit/>
            </a:bodyPr>
            <a:lstStyle/>
            <a:p>
              <a:r>
                <a:rPr lang="en-US" sz="1600" dirty="0" smtClean="0"/>
                <a:t>Read barrier overhead (%)</a:t>
              </a:r>
              <a:endParaRPr lang="en-US" sz="16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6761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946"/>
    </mc:Choice>
    <mc:Fallback xmlns="">
      <p:transition xmlns:p14="http://schemas.microsoft.com/office/powerpoint/2010/main" spd="slow" advTm="4494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|3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3|4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5|22.2|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|6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9|21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8|24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2|19.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9|24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8|4.3|10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2|8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2|7.9|13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1|12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2|20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7|13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9|9.5"/>
</p:tagLst>
</file>

<file path=ppt/theme/theme1.xml><?xml version="1.0" encoding="utf-8"?>
<a:theme xmlns:a="http://schemas.openxmlformats.org/drawingml/2006/main" name="Office Them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schemas.microsoft.com/sharepoint/v3/fields"/>
    <ds:schemaRef ds:uri="http://purl.org/dc/elements/1.1/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17192</TotalTime>
  <Words>2617</Words>
  <Application>Microsoft Macintosh PowerPoint</Application>
  <PresentationFormat>On-screen Show (4:3)</PresentationFormat>
  <Paragraphs>821</Paragraphs>
  <Slides>64</Slides>
  <Notes>39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Office Theme</vt:lpstr>
      <vt:lpstr>Eliminating Read Barriers through Procrastination and Cleanliness</vt:lpstr>
      <vt:lpstr>Big Picture</vt:lpstr>
      <vt:lpstr>Big Picture</vt:lpstr>
      <vt:lpstr>Big Picture</vt:lpstr>
      <vt:lpstr>MultiMLton</vt:lpstr>
      <vt:lpstr>MultiMLton GC: Considerations</vt:lpstr>
      <vt:lpstr>MultiMLton GC: Design</vt:lpstr>
      <vt:lpstr>Invariant Preservation</vt:lpstr>
      <vt:lpstr>Challenge</vt:lpstr>
      <vt:lpstr>Mutator and Forwarded Objects</vt:lpstr>
      <vt:lpstr>RB Elimination</vt:lpstr>
      <vt:lpstr>Procrastination</vt:lpstr>
      <vt:lpstr>Procrastination</vt:lpstr>
      <vt:lpstr>Procrastination</vt:lpstr>
      <vt:lpstr>Procrastination</vt:lpstr>
      <vt:lpstr>Procrastination</vt:lpstr>
      <vt:lpstr>Correctness</vt:lpstr>
      <vt:lpstr>Correctness</vt:lpstr>
      <vt:lpstr>Correctness</vt:lpstr>
      <vt:lpstr>Is Procrastination alone enough?</vt:lpstr>
      <vt:lpstr>Cleanliness</vt:lpstr>
      <vt:lpstr>Cleanliness: Intuition</vt:lpstr>
      <vt:lpstr>Cleanliness: Intuition</vt:lpstr>
      <vt:lpstr>Cleanliness: Intuition</vt:lpstr>
      <vt:lpstr>Cleanliness: Simpler question</vt:lpstr>
      <vt:lpstr>Cleanliness: Simpler question</vt:lpstr>
      <vt:lpstr>Heap Sessions</vt:lpstr>
      <vt:lpstr>Heap Sessions</vt:lpstr>
      <vt:lpstr>Cleanliness: Eager exporting writes</vt:lpstr>
      <vt:lpstr>Cleanliness: Eager exporting writes</vt:lpstr>
      <vt:lpstr>Avoid tracing current session?</vt:lpstr>
      <vt:lpstr>Reference Count</vt:lpstr>
      <vt:lpstr>Bringing it all together</vt:lpstr>
      <vt:lpstr>Example 1: Tree-structured Object</vt:lpstr>
      <vt:lpstr>Example 1: Tree-structured Object</vt:lpstr>
      <vt:lpstr>Example 1: Tree-structured Object</vt:lpstr>
      <vt:lpstr>Example 1: Tree-structured Object</vt:lpstr>
      <vt:lpstr>Example 1: Tree-structured Object</vt:lpstr>
      <vt:lpstr>Example 2: Object Graph</vt:lpstr>
      <vt:lpstr>Example 2: Object Graph</vt:lpstr>
      <vt:lpstr>Example 2: Object Graph</vt:lpstr>
      <vt:lpstr>Example 3: Global Reference</vt:lpstr>
      <vt:lpstr>Example 3: Global Reference</vt:lpstr>
      <vt:lpstr>Immutable Objects</vt:lpstr>
      <vt:lpstr>Cleanliness: Summary</vt:lpstr>
      <vt:lpstr>Evaluation</vt:lpstr>
      <vt:lpstr>Results</vt:lpstr>
      <vt:lpstr>Cleanliness Impact</vt:lpstr>
      <vt:lpstr>Conclusion</vt:lpstr>
      <vt:lpstr>Questions?</vt:lpstr>
      <vt:lpstr>Results</vt:lpstr>
      <vt:lpstr>Performance on AMD (16-cores)</vt:lpstr>
      <vt:lpstr>MultiMLton - SCC implementation</vt:lpstr>
      <vt:lpstr>Total time: SCC and AZUL</vt:lpstr>
      <vt:lpstr>Cleanliness Impact (1)</vt:lpstr>
      <vt:lpstr>Benchmark Characteristics</vt:lpstr>
      <vt:lpstr>Session Impact</vt:lpstr>
      <vt:lpstr>Read Barrier</vt:lpstr>
      <vt:lpstr>Read Barrier</vt:lpstr>
      <vt:lpstr>Read Barrier Optimizations</vt:lpstr>
      <vt:lpstr>Performance on AZUL</vt:lpstr>
      <vt:lpstr>Performance on SCC</vt:lpstr>
      <vt:lpstr>Under the hood</vt:lpstr>
      <vt:lpstr>Under the hood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Sivaramakrishnan</cp:lastModifiedBy>
  <cp:revision>423</cp:revision>
  <dcterms:created xsi:type="dcterms:W3CDTF">2010-04-12T23:12:02Z</dcterms:created>
  <dcterms:modified xsi:type="dcterms:W3CDTF">2012-06-15T00:39:02Z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